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5"/>
  </p:notesMasterIdLst>
  <p:handoutMasterIdLst>
    <p:handoutMasterId r:id="rId46"/>
  </p:handoutMasterIdLst>
  <p:sldIdLst>
    <p:sldId id="1022" r:id="rId2"/>
    <p:sldId id="1040" r:id="rId3"/>
    <p:sldId id="395" r:id="rId4"/>
    <p:sldId id="1041" r:id="rId5"/>
    <p:sldId id="1042" r:id="rId6"/>
    <p:sldId id="1093" r:id="rId7"/>
    <p:sldId id="1167" r:id="rId8"/>
    <p:sldId id="1097" r:id="rId9"/>
    <p:sldId id="1168" r:id="rId10"/>
    <p:sldId id="1098" r:id="rId11"/>
    <p:sldId id="1163" r:id="rId12"/>
    <p:sldId id="1099" r:id="rId13"/>
    <p:sldId id="1101" r:id="rId14"/>
    <p:sldId id="1102" r:id="rId15"/>
    <p:sldId id="1104" r:id="rId16"/>
    <p:sldId id="1169" r:id="rId17"/>
    <p:sldId id="1106" r:id="rId18"/>
    <p:sldId id="1107" r:id="rId19"/>
    <p:sldId id="1162" r:id="rId20"/>
    <p:sldId id="1110" r:id="rId21"/>
    <p:sldId id="1113" r:id="rId22"/>
    <p:sldId id="1114" r:id="rId23"/>
    <p:sldId id="1170" r:id="rId24"/>
    <p:sldId id="1118" r:id="rId25"/>
    <p:sldId id="1152" r:id="rId26"/>
    <p:sldId id="1117" r:id="rId27"/>
    <p:sldId id="1119" r:id="rId28"/>
    <p:sldId id="1180" r:id="rId29"/>
    <p:sldId id="1183" r:id="rId30"/>
    <p:sldId id="1184" r:id="rId31"/>
    <p:sldId id="1187" r:id="rId32"/>
    <p:sldId id="1185" r:id="rId33"/>
    <p:sldId id="1186" r:id="rId34"/>
    <p:sldId id="1182" r:id="rId35"/>
    <p:sldId id="1188" r:id="rId36"/>
    <p:sldId id="1189" r:id="rId37"/>
    <p:sldId id="1192" r:id="rId38"/>
    <p:sldId id="1190" r:id="rId39"/>
    <p:sldId id="1191" r:id="rId40"/>
    <p:sldId id="1193" r:id="rId41"/>
    <p:sldId id="1181" r:id="rId42"/>
    <p:sldId id="1129" r:id="rId43"/>
    <p:sldId id="1130" r:id="rId44"/>
  </p:sldIdLst>
  <p:sldSz cx="9144000" cy="6858000" type="screen4x3"/>
  <p:notesSz cx="9939338" cy="68072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Rockwell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717455E7-352E-4A45-AAA9-F323905D7B64}">
          <p14:sldIdLst>
            <p14:sldId id="1022"/>
            <p14:sldId id="1040"/>
            <p14:sldId id="395"/>
          </p14:sldIdLst>
        </p14:section>
        <p14:section name="我國IP：●.●.●.●等4個IP位址回連中國網軍中繼站案" id="{6414B54B-B9BB-480D-9B44-0B3858C3A467}">
          <p14:sldIdLst>
            <p14:sldId id="1041"/>
            <p14:sldId id="1042"/>
            <p14:sldId id="1093"/>
            <p14:sldId id="1167"/>
            <p14:sldId id="1097"/>
            <p14:sldId id="1168"/>
            <p14:sldId id="1098"/>
            <p14:sldId id="1163"/>
            <p14:sldId id="1099"/>
          </p14:sldIdLst>
        </p14:section>
        <p14:section name="●●派工網站遭植入網頁掛馬案" id="{227CCF00-191A-4F86-B0D7-A48714F73E76}">
          <p14:sldIdLst>
            <p14:sldId id="1101"/>
            <p14:sldId id="1102"/>
            <p14:sldId id="1104"/>
            <p14:sldId id="1169"/>
            <p14:sldId id="1106"/>
            <p14:sldId id="1107"/>
            <p14:sldId id="1162"/>
            <p14:sldId id="1110"/>
          </p14:sldIdLst>
        </p14:section>
        <p14:section name="●●公司○EIP系統遭駭案" id="{5E47DEDD-ECD6-4594-A137-DD1A61EB50AC}">
          <p14:sldIdLst>
            <p14:sldId id="1113"/>
            <p14:sldId id="1114"/>
            <p14:sldId id="1170"/>
            <p14:sldId id="1118"/>
            <p14:sldId id="1152"/>
            <p14:sldId id="1117"/>
          </p14:sldIdLst>
        </p14:section>
        <p14:section name="近期重大事件及弱點" id="{143DA4BE-8BD8-4779-BB54-0D48DC660A51}">
          <p14:sldIdLst>
            <p14:sldId id="1119"/>
            <p14:sldId id="1180"/>
          </p14:sldIdLst>
        </p14:section>
        <p14:section name="Zero Disco" id="{F5B25F65-CB09-4519-AB89-278CD365DE7A}">
          <p14:sldIdLst>
            <p14:sldId id="1183"/>
            <p14:sldId id="1184"/>
            <p14:sldId id="1187"/>
            <p14:sldId id="1185"/>
            <p14:sldId id="1186"/>
            <p14:sldId id="1182"/>
            <p14:sldId id="1188"/>
            <p14:sldId id="1189"/>
            <p14:sldId id="1192"/>
            <p14:sldId id="1190"/>
            <p14:sldId id="1191"/>
            <p14:sldId id="1193"/>
          </p14:sldIdLst>
        </p14:section>
        <p14:section name="參考資料" id="{54E347DA-D887-4787-AD17-A3574D3DA987}">
          <p14:sldIdLst>
            <p14:sldId id="1181"/>
          </p14:sldIdLst>
        </p14:section>
        <p14:section name="結論" id="{D640DFDF-7684-4F4E-8601-8913550C75B3}">
          <p14:sldIdLst>
            <p14:sldId id="1129"/>
            <p14:sldId id="11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5" autoAdjust="0"/>
    <p:restoredTop sz="87282" autoAdjust="0"/>
  </p:normalViewPr>
  <p:slideViewPr>
    <p:cSldViewPr>
      <p:cViewPr varScale="1">
        <p:scale>
          <a:sx n="100" d="100"/>
          <a:sy n="100" d="100"/>
        </p:scale>
        <p:origin x="20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153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9991" y="1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fld id="{9D096C4B-1861-46EE-B00B-626CF27781BE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65660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9991" y="6465660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fld id="{A9AD0AEE-C01B-4D12-801F-39417212D5FA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6033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endParaRPr lang="en-US" alt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9991" y="1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fld id="{2FFF7496-0478-4243-9373-2326FE8E3D49}" type="datetimeFigureOut">
              <a:rPr lang="en-US" altLang="zh-TW"/>
              <a:pPr/>
              <a:t>2/23/2026</a:t>
            </a:fld>
            <a:endParaRPr lang="en-US" alt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49313"/>
            <a:ext cx="3062288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935" y="3275965"/>
            <a:ext cx="7951470" cy="2680336"/>
          </a:xfrm>
          <a:prstGeom prst="rect">
            <a:avLst/>
          </a:prstGeom>
        </p:spPr>
        <p:txBody>
          <a:bodyPr vert="horz" lIns="92482" tIns="46241" rIns="92482" bIns="4624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5660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9991" y="6465660"/>
            <a:ext cx="4307047" cy="341542"/>
          </a:xfrm>
          <a:prstGeom prst="rect">
            <a:avLst/>
          </a:prstGeom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fld id="{2FD53D3E-F6A2-4651-A4A4-D8CFD7ECA21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8605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53D3E-F6A2-4651-A4A4-D8CFD7ECA216}" type="slidenum">
              <a:rPr lang="en-US" altLang="zh-TW" smtClean="0"/>
              <a:pPr/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2877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53D3E-F6A2-4651-A4A4-D8CFD7ECA216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1510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53D3E-F6A2-4651-A4A4-D8CFD7ECA216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5183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事件發生時間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53D3E-F6A2-4651-A4A4-D8CFD7ECA216}" type="slidenum">
              <a:rPr lang="en-US" altLang="zh-TW" smtClean="0"/>
              <a:pPr/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8390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3850" y="347663"/>
            <a:ext cx="2405063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直角三角形 15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altLang="zh-TW">
              <a:solidFill>
                <a:srgbClr val="FFFFFF"/>
              </a:solidFill>
            </a:endParaRPr>
          </a:p>
        </p:txBody>
      </p:sp>
      <p:grpSp>
        <p:nvGrpSpPr>
          <p:cNvPr id="6" name="群組 16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7" name="手繪多邊形 18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手繪多邊形 19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kumimoji="0" lang="en-US">
                <a:latin typeface="Rockwell" panose="02060603020205020403" pitchFamily="18" charset="0"/>
                <a:ea typeface="DFKai-SB" panose="03000509000000000000" pitchFamily="65" charset="-120"/>
              </a:endParaRPr>
            </a:p>
          </p:txBody>
        </p:sp>
        <p:sp>
          <p:nvSpPr>
            <p:cNvPr id="10" name="手繪多邊形 2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n-US" altLang="zh-TW">
                <a:solidFill>
                  <a:srgbClr val="FFFFFF"/>
                </a:solidFill>
              </a:endParaRPr>
            </a:p>
          </p:txBody>
        </p:sp>
        <p:cxnSp>
          <p:nvCxnSpPr>
            <p:cNvPr id="11" name="直線接點 22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4" descr="局本部45度角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063" y="5473700"/>
            <a:ext cx="1962150" cy="1328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3" descr="局本部正面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63763" y="5478463"/>
            <a:ext cx="2085975" cy="1323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副標題 16"/>
          <p:cNvSpPr txBox="1">
            <a:spLocks/>
          </p:cNvSpPr>
          <p:nvPr/>
        </p:nvSpPr>
        <p:spPr>
          <a:xfrm>
            <a:off x="5427663" y="5864225"/>
            <a:ext cx="3175000" cy="7413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kumimoji="0" lang="en-US" altLang="zh-TW" sz="2400">
              <a:solidFill>
                <a:schemeClr val="tx2"/>
              </a:solidFill>
            </a:endParaRPr>
          </a:p>
        </p:txBody>
      </p:sp>
      <p:pic>
        <p:nvPicPr>
          <p:cNvPr id="15" name="圖片 2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92813" y="266700"/>
            <a:ext cx="696912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703521" y="1475093"/>
            <a:ext cx="7772400" cy="1829761"/>
          </a:xfrm>
        </p:spPr>
        <p:txBody>
          <a:bodyPr anchor="b">
            <a:scene3d>
              <a:camera prst="orthographicFront"/>
              <a:lightRig rig="soft" dir="t"/>
            </a:scene3d>
          </a:bodyPr>
          <a:lstStyle>
            <a:lvl1pPr algn="ct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+mj-ea"/>
                <a:ea typeface="+mj-ea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16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42605C-883E-4A27-B68B-DDF7D487A354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18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9EDF4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9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000ADA-A408-4BCA-AB6E-9DAD21926DF8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A94981-7D02-4609-B6DC-9A6022588F7C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31C01-19AF-451C-ADBE-FABEC6459874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2C3C87-EC56-44E0-A0F2-0E9E9211C267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2F08A-01E3-42F2-9D2C-508FE554D6D2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9A342B-8D86-4BDA-BCD9-B8E07CA8064F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BBE82-B968-47AF-969F-5D4793FE4C96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6278563"/>
            <a:ext cx="19145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4"/>
          <p:cNvSpPr>
            <a:spLocks noChangeArrowheads="1"/>
          </p:cNvSpPr>
          <p:nvPr/>
        </p:nvSpPr>
        <p:spPr bwMode="ltGray">
          <a:xfrm>
            <a:off x="0" y="1366838"/>
            <a:ext cx="9144000" cy="149225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wrap="none" anchor="ctr"/>
          <a:lstStyle/>
          <a:p>
            <a:endParaRPr kumimoji="0" lang="zh-TW" altLang="en-US"/>
          </a:p>
        </p:txBody>
      </p:sp>
      <p:cxnSp>
        <p:nvCxnSpPr>
          <p:cNvPr id="6" name="直線接點 16"/>
          <p:cNvCxnSpPr/>
          <p:nvPr/>
        </p:nvCxnSpPr>
        <p:spPr>
          <a:xfrm flipV="1">
            <a:off x="-22225" y="1354138"/>
            <a:ext cx="9166225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18"/>
          <p:cNvCxnSpPr/>
          <p:nvPr/>
        </p:nvCxnSpPr>
        <p:spPr>
          <a:xfrm>
            <a:off x="0" y="1417638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19"/>
          <p:cNvSpPr/>
          <p:nvPr/>
        </p:nvSpPr>
        <p:spPr>
          <a:xfrm>
            <a:off x="7308850" y="1516063"/>
            <a:ext cx="1835150" cy="204787"/>
          </a:xfrm>
          <a:prstGeom prst="rect">
            <a:avLst/>
          </a:prstGeom>
          <a:gradFill flip="none" rotWithShape="1">
            <a:gsLst>
              <a:gs pos="0">
                <a:srgbClr val="990000"/>
              </a:gs>
              <a:gs pos="63280">
                <a:srgbClr val="983F3D"/>
              </a:gs>
              <a:gs pos="4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zh-TW" altLang="en-US">
              <a:solidFill>
                <a:srgbClr val="FFFFFF"/>
              </a:solidFill>
            </a:endParaRPr>
          </a:p>
        </p:txBody>
      </p:sp>
      <p:pic>
        <p:nvPicPr>
          <p:cNvPr id="10" name="圖片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8" y="6253163"/>
            <a:ext cx="439737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spcAft>
                <a:spcPts val="1200"/>
              </a:spcAft>
              <a:defRPr/>
            </a:lvl3pPr>
            <a:extLst/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1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E31E7E-4285-418A-A177-F3D71362471D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12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3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258B0-1041-48B8-B19E-0C51D89A3C34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＞形箭號 10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kumimoji="0" lang="en-US" altLang="zh-TW">
              <a:solidFill>
                <a:srgbClr val="FFFFFF"/>
              </a:solidFill>
            </a:endParaRPr>
          </a:p>
        </p:txBody>
      </p:sp>
      <p:sp>
        <p:nvSpPr>
          <p:cNvPr id="5" name="＞形箭號 15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kumimoji="0" lang="en-US" altLang="zh-TW">
              <a:solidFill>
                <a:srgbClr val="FFFFFF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>
            <a:scene3d>
              <a:camera prst="orthographicFront"/>
              <a:lightRig rig="soft" dir="t"/>
            </a:scene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FCCAA4-13B9-49D9-9532-49D877FFAA0C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F8F00-D8E1-4628-BC60-B930240D883F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6FC370-C0A9-4C8C-A497-44D96DACE195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8A2CF-230C-4A42-BDA1-24A2E67579B7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032D69-23DC-4B66-9CA4-72BF98A379B9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C2B99-D6C8-4F09-A49B-45ACFDCE5FF0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E62CAA-4389-41F7-B332-30B73CF438E2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D2FBD-68B2-4233-899E-0FAA1852F971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2A72B-7126-4E6D-BCF6-77FA73D9045A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54AF4-4F92-4FDF-96AF-F45031483DE6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10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手繪多邊形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kumimoji="0" lang="en-US">
              <a:latin typeface="Rockwell" panose="02060603020205020403" pitchFamily="18" charset="0"/>
              <a:ea typeface="DFKai-SB" panose="03000509000000000000" pitchFamily="65" charset="-120"/>
            </a:endParaRPr>
          </a:p>
        </p:txBody>
      </p:sp>
      <p:sp>
        <p:nvSpPr>
          <p:cNvPr id="7" name="直角三角形 1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altLang="zh-TW">
              <a:solidFill>
                <a:srgbClr val="FFFFFF"/>
              </a:solidFill>
            </a:endParaRPr>
          </a:p>
        </p:txBody>
      </p:sp>
      <p:cxnSp>
        <p:nvCxnSpPr>
          <p:cNvPr id="8" name="直線接點 1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＞形箭號 19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kumimoji="0" lang="en-US" altLang="zh-TW">
              <a:solidFill>
                <a:srgbClr val="FFFFFF"/>
              </a:solidFill>
            </a:endParaRPr>
          </a:p>
        </p:txBody>
      </p:sp>
      <p:sp>
        <p:nvSpPr>
          <p:cNvPr id="10" name="＞形箭號 20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kumimoji="0" lang="en-US" altLang="zh-TW">
              <a:solidFill>
                <a:srgbClr val="FFFFFF"/>
              </a:solidFill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1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27E3C0-1EF6-43EE-940C-EF1D8FC80EC9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12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D01B8-DD71-4D53-A48F-86387E838370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EE85F-073B-4053-89D8-61118537F8E2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F5F44-3A10-453B-8446-4B37D738B6A8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7" name="手繪多邊形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kumimoji="0" lang="en-US">
              <a:latin typeface="Rockwell" panose="02060603020205020403" pitchFamily="18" charset="0"/>
              <a:ea typeface="DFKai-SB" panose="03000509000000000000" pitchFamily="65" charset="-120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altLang="zh-TW">
              <a:solidFill>
                <a:srgbClr val="FFFFFF"/>
              </a:solidFill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  <a:sp3d prstMaterial="softEdge">
              <a:bevelT w="25400" h="25400"/>
            </a:sp3d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en-US"/>
          </a:p>
        </p:txBody>
      </p:sp>
      <p:sp>
        <p:nvSpPr>
          <p:cNvPr id="1033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fld id="{8ACC20BD-4424-4E21-8BDC-D48CC5977FE6}" type="datetimeFigureOut">
              <a:rPr lang="zh-TW" altLang="en-US"/>
              <a:pPr/>
              <a:t>2026/2/23</a:t>
            </a:fld>
            <a:endParaRPr lang="en-US" altLang="zh-TW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fld id="{331EE19D-B602-41D0-8597-6BD50B98A00C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1" r:id="rId4"/>
    <p:sldLayoutId id="2147483780" r:id="rId5"/>
    <p:sldLayoutId id="2147483779" r:id="rId6"/>
    <p:sldLayoutId id="2147483785" r:id="rId7"/>
    <p:sldLayoutId id="2147483786" r:id="rId8"/>
    <p:sldLayoutId id="2147483778" r:id="rId9"/>
    <p:sldLayoutId id="2147483777" r:id="rId10"/>
    <p:sldLayoutId id="2147483776" r:id="rId11"/>
    <p:sldLayoutId id="21474837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Microsoft JhengHei" panose="020B0604030504040204" pitchFamily="34" charset="-120"/>
          <a:cs typeface="Microsoft JhengHe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  <a:cs typeface="Microsoft JhengHei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  <a:cs typeface="Microsoft JhengHei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  <a:cs typeface="Microsoft JhengHei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  <a:cs typeface="Microsoft JhengHei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Rockwell" panose="02060603020205020403" pitchFamily="18" charset="0"/>
          <a:ea typeface="Microsoft JhengHei" panose="020B0604030504040204" pitchFamily="34" charset="-12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Microsoft JhengHei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Microsoft JhengHei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Microsoft JhengHei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Microsoft JhengHei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Microsoft JhengHei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9.sv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nvd.nist.gov/vuln/detail/cve-2017-3881" TargetMode="External"/><Relationship Id="rId2" Type="http://schemas.openxmlformats.org/officeDocument/2006/relationships/hyperlink" Target="https://www.trendmicro.com/zh_tw/research/25/j/operation-zero-disco-cisco-snmp-vulnerability-exploit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artkond/cisco-rce" TargetMode="External"/><Relationship Id="rId4" Type="http://schemas.openxmlformats.org/officeDocument/2006/relationships/hyperlink" Target="https://nvd.nist.gov/vuln/detail/CVE-2025-20352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sv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1752600"/>
          </a:xfrm>
        </p:spPr>
        <p:txBody>
          <a:bodyPr/>
          <a:lstStyle/>
          <a:p>
            <a:pPr marR="0" eaLnBrk="1" hangingPunct="1"/>
            <a:endParaRPr lang="en-US" altLang="zh-TW" sz="2800" dirty="0">
              <a:latin typeface="Century Gothic" pitchFamily="34" charset="0"/>
            </a:endParaRPr>
          </a:p>
          <a:p>
            <a:pPr marR="0" eaLnBrk="1" hangingPunct="1"/>
            <a:r>
              <a:rPr lang="zh-TW" altLang="en-US" sz="2800" dirty="0"/>
              <a:t>資通安全處</a:t>
            </a: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5651500" y="6092825"/>
            <a:ext cx="3175000" cy="457200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algn="r">
              <a:lnSpc>
                <a:spcPct val="7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kumimoji="0" lang="en-US" altLang="zh-TW" sz="700" dirty="0">
              <a:solidFill>
                <a:schemeClr val="tx2"/>
              </a:solidFill>
              <a:latin typeface="Century Gothic" pitchFamily="34" charset="0"/>
              <a:ea typeface="Microsoft JhengHei"/>
              <a:cs typeface="Microsoft JhengHei"/>
            </a:endParaRPr>
          </a:p>
          <a:p>
            <a:pPr algn="r">
              <a:lnSpc>
                <a:spcPct val="7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kumimoji="0" lang="en-US" altLang="zh-TW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114</a:t>
            </a:r>
            <a:r>
              <a:rPr kumimoji="0" lang="zh-TW" altLang="en-US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年</a:t>
            </a:r>
            <a:r>
              <a:rPr kumimoji="0" lang="en-US" altLang="zh-TW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1</a:t>
            </a:r>
            <a:r>
              <a:rPr kumimoji="0" lang="zh-TW" altLang="en-US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月</a:t>
            </a:r>
            <a:r>
              <a:rPr kumimoji="0" lang="en-US" altLang="zh-TW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14</a:t>
            </a:r>
            <a:r>
              <a:rPr kumimoji="0" lang="zh-TW" altLang="en-US" sz="2000" b="1" dirty="0">
                <a:solidFill>
                  <a:schemeClr val="tx2"/>
                </a:solidFill>
                <a:latin typeface="Microsoft JhengHei"/>
                <a:ea typeface="Microsoft JhengHei"/>
                <a:cs typeface="Microsoft JhengHei"/>
              </a:rPr>
              <a:t>日</a:t>
            </a:r>
          </a:p>
        </p:txBody>
      </p:sp>
      <p:sp>
        <p:nvSpPr>
          <p:cNvPr id="17413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685800" y="2130425"/>
            <a:ext cx="7772400" cy="1470025"/>
          </a:xfrm>
          <a:noFill/>
        </p:spPr>
        <p:txBody>
          <a:bodyPr>
            <a:normAutofit/>
          </a:bodyPr>
          <a:lstStyle/>
          <a:p>
            <a:pPr algn="ctr"/>
            <a:r>
              <a:rPr lang="en-US" altLang="zh-TW" sz="3600" dirty="0">
                <a:effectLst/>
                <a:ea typeface="Microsoft JhengHei"/>
              </a:rPr>
              <a:t>115</a:t>
            </a:r>
            <a:r>
              <a:rPr lang="zh-TW" altLang="en-US" sz="3600" dirty="0">
                <a:effectLst/>
                <a:ea typeface="Microsoft JhengHei"/>
              </a:rPr>
              <a:t>年第</a:t>
            </a:r>
            <a:r>
              <a:rPr lang="en-US" altLang="zh-TW" sz="3600" dirty="0">
                <a:effectLst/>
                <a:ea typeface="Microsoft JhengHei"/>
              </a:rPr>
              <a:t>1</a:t>
            </a:r>
            <a:r>
              <a:rPr lang="zh-TW" altLang="en-US" sz="3600" dirty="0">
                <a:effectLst/>
                <a:ea typeface="Microsoft JhengHei"/>
              </a:rPr>
              <a:t>季情資分享</a:t>
            </a:r>
            <a:endParaRPr lang="en-US" altLang="zh-TW" sz="3600" dirty="0">
              <a:effectLst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8408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91763AD-C457-48FD-AF80-6C98015F0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</a:t>
            </a:r>
            <a:r>
              <a:rPr lang="en-US" altLang="zh-TW" dirty="0"/>
              <a:t>IP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51C5C7D-2161-4D1C-8F6C-9EA946A4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44AAC5C-6E89-4578-9C2E-06F90C1A2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814928"/>
              </p:ext>
            </p:extLst>
          </p:nvPr>
        </p:nvGraphicFramePr>
        <p:xfrm>
          <a:off x="2195736" y="2738960"/>
          <a:ext cx="3682752" cy="155498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940910">
                  <a:extLst>
                    <a:ext uri="{9D8B030D-6E8A-4147-A177-3AD203B41FA5}">
                      <a16:colId xmlns:a16="http://schemas.microsoft.com/office/drawing/2014/main" val="4053032231"/>
                    </a:ext>
                  </a:extLst>
                </a:gridCol>
                <a:gridCol w="1741842">
                  <a:extLst>
                    <a:ext uri="{9D8B030D-6E8A-4147-A177-3AD203B41FA5}">
                      <a16:colId xmlns:a16="http://schemas.microsoft.com/office/drawing/2014/main" val="2347128079"/>
                    </a:ext>
                  </a:extLst>
                </a:gridCol>
              </a:tblGrid>
              <a:tr h="110408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n-US" altLang="zh-TW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endParaRPr kumimoji="0" lang="en-US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9" marR="3759" marT="3759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zh-TW" altLang="en-US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國別</a:t>
                      </a:r>
                      <a:endParaRPr kumimoji="0" lang="en-US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9" marR="3759" marT="3759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260750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64.182.116.12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</a:t>
                      </a:r>
                    </a:p>
                  </a:txBody>
                  <a:tcPr marL="3759" marR="3759" marT="3759" marB="0" anchor="ctr"/>
                </a:tc>
                <a:extLst>
                  <a:ext uri="{0D108BD9-81ED-4DB2-BD59-A6C34878D82A}">
                    <a16:rowId xmlns:a16="http://schemas.microsoft.com/office/drawing/2014/main" val="3124228027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202.182.124.75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JP</a:t>
                      </a:r>
                    </a:p>
                  </a:txBody>
                  <a:tcPr marL="3759" marR="3759" marT="3759" marB="0" anchor="ctr"/>
                </a:tc>
                <a:extLst>
                  <a:ext uri="{0D108BD9-81ED-4DB2-BD59-A6C34878D82A}">
                    <a16:rowId xmlns:a16="http://schemas.microsoft.com/office/drawing/2014/main" val="2229506831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38.60.199.85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SG</a:t>
                      </a:r>
                    </a:p>
                  </a:txBody>
                  <a:tcPr marL="3759" marR="3759" marT="3759" marB="0" anchor="ctr"/>
                </a:tc>
                <a:extLst>
                  <a:ext uri="{0D108BD9-81ED-4DB2-BD59-A6C34878D82A}">
                    <a16:rowId xmlns:a16="http://schemas.microsoft.com/office/drawing/2014/main" val="3445843943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154.12.176.56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HK</a:t>
                      </a:r>
                    </a:p>
                  </a:txBody>
                  <a:tcPr marL="3759" marR="3759" marT="3759" marB="0" anchor="ctr"/>
                </a:tc>
                <a:extLst>
                  <a:ext uri="{0D108BD9-81ED-4DB2-BD59-A6C34878D82A}">
                    <a16:rowId xmlns:a16="http://schemas.microsoft.com/office/drawing/2014/main" val="3551731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404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5444D4C-AEFD-4B6C-8551-0A392D065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</a:t>
            </a:r>
            <a:r>
              <a:rPr lang="en-US" altLang="zh-TW" dirty="0"/>
              <a:t>DN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84652B8-5BAC-4305-ACC8-487A59B2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358EE0A-7F49-487C-AAA6-42BB3BD83E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152119"/>
              </p:ext>
            </p:extLst>
          </p:nvPr>
        </p:nvGraphicFramePr>
        <p:xfrm>
          <a:off x="1979712" y="2979191"/>
          <a:ext cx="5184576" cy="121476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732412">
                  <a:extLst>
                    <a:ext uri="{9D8B030D-6E8A-4147-A177-3AD203B41FA5}">
                      <a16:colId xmlns:a16="http://schemas.microsoft.com/office/drawing/2014/main" val="4053032231"/>
                    </a:ext>
                  </a:extLst>
                </a:gridCol>
                <a:gridCol w="2452164">
                  <a:extLst>
                    <a:ext uri="{9D8B030D-6E8A-4147-A177-3AD203B41FA5}">
                      <a16:colId xmlns:a16="http://schemas.microsoft.com/office/drawing/2014/main" val="2347128079"/>
                    </a:ext>
                  </a:extLst>
                </a:gridCol>
              </a:tblGrid>
              <a:tr h="109712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endParaRPr kumimoji="0" lang="en-US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9" marR="3759" marT="3759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國別</a:t>
                      </a:r>
                      <a:endParaRPr kumimoji="0" lang="en-US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9" marR="3759" marT="3759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260750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bfap7owr.zf3axep51u10q.online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n/a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124228027"/>
                  </a:ext>
                </a:extLst>
              </a:tr>
              <a:tr h="14810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pl5wc9z3.bu9z53gq93bk.top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n/a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229506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83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C74543B-5368-4080-97CB-9D0AFFC83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建議及反思</a:t>
            </a:r>
            <a:endParaRPr lang="en-US" altLang="zh-TW" dirty="0"/>
          </a:p>
          <a:p>
            <a:pPr lvl="1"/>
            <a:r>
              <a:rPr lang="zh-TW" altLang="en-US" sz="2700" dirty="0"/>
              <a:t>建議公司加強員工資安防護教育訓練，切勿開啟來入不明文件；對外服務設備應加強監控及防禦，若遭異常登入或上載不明文件應即時告警。</a:t>
            </a:r>
            <a:endParaRPr lang="en-US" altLang="zh-TW" sz="2700" dirty="0"/>
          </a:p>
          <a:p>
            <a:pPr lvl="1"/>
            <a:endParaRPr lang="en-US" altLang="zh-TW" sz="2700" dirty="0"/>
          </a:p>
          <a:p>
            <a:pPr lvl="1"/>
            <a:r>
              <a:rPr lang="zh-TW" altLang="en-US" sz="2700" dirty="0"/>
              <a:t>此次駭客使用</a:t>
            </a:r>
            <a:r>
              <a:rPr lang="en-US" altLang="zh-TW" sz="2700" dirty="0" err="1"/>
              <a:t>Webshell</a:t>
            </a:r>
            <a:r>
              <a:rPr lang="zh-TW" altLang="en-US" sz="2700" dirty="0"/>
              <a:t>及</a:t>
            </a:r>
            <a:r>
              <a:rPr lang="en-US" altLang="zh-TW" sz="2700" dirty="0" err="1"/>
              <a:t>ShadowPad</a:t>
            </a:r>
            <a:r>
              <a:rPr lang="zh-TW" altLang="en-US" sz="2700" dirty="0"/>
              <a:t>等惡意程式進行入侵，並利用壓縮方式竊取內部資料。建議單位除加強監控機制外，對重要資料設備加裝防止資料外洩保護機制。</a:t>
            </a:r>
            <a:endParaRPr lang="en-US" altLang="zh-TW" sz="2700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C1561567-C51C-4A14-A06E-4209EA60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</p:spTree>
    <p:extLst>
      <p:ext uri="{BB962C8B-B14F-4D97-AF65-F5344CB8AC3E}">
        <p14:creationId xmlns:p14="http://schemas.microsoft.com/office/powerpoint/2010/main" val="4064773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9564C41-132F-4CF5-84E8-474406CA8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11</a:t>
            </a:r>
            <a:r>
              <a:rPr lang="zh-TW" altLang="en-US" dirty="0"/>
              <a:t>月中旬●●公司派工網站遭通報疑似遭網頁掛馬，駭客將登入該頁面之帳號密碼傳往特定惡意網域中繼站，因該公司承接多起政府單位採購，有供應鏈攻擊之疑慮，遂立案調查。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經查該惡意網域使用</a:t>
            </a:r>
            <a:r>
              <a:rPr lang="en-US" altLang="zh-TW" dirty="0" err="1"/>
              <a:t>Cloudfare</a:t>
            </a:r>
            <a:r>
              <a:rPr lang="zh-TW" altLang="en-US" dirty="0"/>
              <a:t>服務，實際對應到</a:t>
            </a:r>
            <a:r>
              <a:rPr lang="en-US" altLang="zh-TW" dirty="0"/>
              <a:t>1</a:t>
            </a:r>
            <a:r>
              <a:rPr lang="zh-TW" altLang="en-US" dirty="0"/>
              <a:t>個羅馬尼亞</a:t>
            </a:r>
            <a:r>
              <a:rPr lang="en-US" altLang="zh-TW" dirty="0"/>
              <a:t>IP</a:t>
            </a:r>
            <a:r>
              <a:rPr lang="zh-TW" altLang="en-US" dirty="0"/>
              <a:t>，續查為</a:t>
            </a:r>
            <a:r>
              <a:rPr lang="en-US" altLang="zh-TW" dirty="0"/>
              <a:t>1</a:t>
            </a:r>
            <a:r>
              <a:rPr lang="zh-TW" altLang="en-US" dirty="0"/>
              <a:t>個歐洲</a:t>
            </a:r>
            <a:r>
              <a:rPr lang="en-US" altLang="zh-TW" dirty="0"/>
              <a:t>VPS</a:t>
            </a:r>
            <a:r>
              <a:rPr lang="zh-TW" altLang="en-US" dirty="0"/>
              <a:t>業者。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5D5186A-A801-4871-9AEF-EA1C2618E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455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E3CB278-B404-434A-AEA3-2BEC042BD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11</a:t>
            </a:r>
            <a:r>
              <a:rPr lang="zh-TW" altLang="en-US" dirty="0"/>
              <a:t>月下旬，與該受駭單位取得聯繫，遂前往該公司進行現地調研，於該網站上發現遭駭客植入網頁型後門，後續執行</a:t>
            </a:r>
            <a:r>
              <a:rPr lang="en-US" altLang="zh-TW" dirty="0" err="1"/>
              <a:t>CobaltStrike</a:t>
            </a:r>
            <a:r>
              <a:rPr lang="zh-TW" altLang="en-US" dirty="0"/>
              <a:t>及</a:t>
            </a:r>
            <a:r>
              <a:rPr lang="en-US" altLang="zh-TW" dirty="0" err="1"/>
              <a:t>Dll</a:t>
            </a:r>
            <a:r>
              <a:rPr lang="en-US" altLang="zh-TW" dirty="0"/>
              <a:t>-side-loading</a:t>
            </a:r>
            <a:r>
              <a:rPr lang="zh-TW" altLang="en-US" dirty="0"/>
              <a:t>惡意程式。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續查境內連線前述惡意網域之國內</a:t>
            </a:r>
            <a:r>
              <a:rPr lang="en-US" altLang="zh-TW" dirty="0"/>
              <a:t>IP</a:t>
            </a:r>
            <a:r>
              <a:rPr lang="zh-TW" altLang="en-US" dirty="0"/>
              <a:t>，查知</a:t>
            </a:r>
            <a:r>
              <a:rPr lang="en-US" altLang="zh-TW" dirty="0"/>
              <a:t>3</a:t>
            </a:r>
            <a:r>
              <a:rPr lang="zh-TW" altLang="en-US" dirty="0"/>
              <a:t>家公司</a:t>
            </a:r>
            <a:r>
              <a:rPr lang="en-US" altLang="zh-TW" dirty="0"/>
              <a:t>IP</a:t>
            </a:r>
            <a:r>
              <a:rPr lang="zh-TW" altLang="en-US" dirty="0"/>
              <a:t>曾連線該網域，分屬某間國營企業及知名叫車平臺。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37D7AB7-E21F-4DEF-808C-4F4E28BB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1354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E3CB278-B404-434A-AEA3-2BEC042BD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國營企業回應經清查，為本案遭駭公司派駐人員登入該公司派工網站所致；叫車平臺自行清查表示，係員工內部使用的管理後台系統，不致造成個資外洩疑慮，自行清查後與本案發現中繼站</a:t>
            </a:r>
            <a:r>
              <a:rPr lang="en-US" altLang="zh-TW" dirty="0"/>
              <a:t>IP</a:t>
            </a:r>
            <a:r>
              <a:rPr lang="zh-TW" altLang="en-US" dirty="0"/>
              <a:t>相符。</a:t>
            </a:r>
            <a:endParaRPr lang="en-US" altLang="zh-TW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37D7AB7-E21F-4DEF-808C-4F4E28BB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999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7CC38F2-9BFD-49E9-B628-9CAB66A08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</a:p>
        </p:txBody>
      </p:sp>
      <p:pic>
        <p:nvPicPr>
          <p:cNvPr id="4" name="Picture 2" descr="神秘的电脑黑客人物插画, 駭客, 駭客攻擊, 匿名的向量圖案素材免費下載，PNG，EPS和AI素材下載- Pngtree">
            <a:extLst>
              <a:ext uri="{FF2B5EF4-FFF2-40B4-BE49-F238E27FC236}">
                <a16:creationId xmlns:a16="http://schemas.microsoft.com/office/drawing/2014/main" id="{CC8ECBAB-A503-4FC5-9B30-B3BFA46D1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7" t="19095" r="17839" b="17785"/>
          <a:stretch/>
        </p:blipFill>
        <p:spPr bwMode="auto">
          <a:xfrm>
            <a:off x="971600" y="4221088"/>
            <a:ext cx="828092" cy="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形 4" descr="雲">
            <a:extLst>
              <a:ext uri="{FF2B5EF4-FFF2-40B4-BE49-F238E27FC236}">
                <a16:creationId xmlns:a16="http://schemas.microsoft.com/office/drawing/2014/main" id="{AC4695B3-E4AC-40F3-B02F-8C4943AA2E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3979" b="23979"/>
          <a:stretch/>
        </p:blipFill>
        <p:spPr>
          <a:xfrm>
            <a:off x="1331640" y="2132855"/>
            <a:ext cx="1937094" cy="1008113"/>
          </a:xfrm>
          <a:prstGeom prst="rect">
            <a:avLst/>
          </a:prstGeom>
        </p:spPr>
      </p:pic>
      <p:pic>
        <p:nvPicPr>
          <p:cNvPr id="6" name="圖形 5" descr="資料庫">
            <a:extLst>
              <a:ext uri="{FF2B5EF4-FFF2-40B4-BE49-F238E27FC236}">
                <a16:creationId xmlns:a16="http://schemas.microsoft.com/office/drawing/2014/main" id="{D3EE8283-C911-4CC9-9BDD-E9FA707D3E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6919" y="2263997"/>
            <a:ext cx="601216" cy="60121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2746C01-AD9F-4CCE-9797-5451C1594CDB}"/>
              </a:ext>
            </a:extLst>
          </p:cNvPr>
          <p:cNvSpPr/>
          <p:nvPr/>
        </p:nvSpPr>
        <p:spPr>
          <a:xfrm>
            <a:off x="1484988" y="2793207"/>
            <a:ext cx="15856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400" dirty="0"/>
              <a:t>歐洲</a:t>
            </a:r>
            <a:r>
              <a:rPr lang="en-US" altLang="zh-TW" sz="1400" dirty="0"/>
              <a:t>VPS</a:t>
            </a:r>
            <a:r>
              <a:rPr lang="zh-TW" altLang="en-US" sz="1400" dirty="0"/>
              <a:t>業者主機</a:t>
            </a:r>
            <a:endParaRPr lang="en-US" altLang="zh-TW" sz="1400" dirty="0"/>
          </a:p>
        </p:txBody>
      </p:sp>
      <p:pic>
        <p:nvPicPr>
          <p:cNvPr id="10" name="圖形 9" descr="同步雲端">
            <a:extLst>
              <a:ext uri="{FF2B5EF4-FFF2-40B4-BE49-F238E27FC236}">
                <a16:creationId xmlns:a16="http://schemas.microsoft.com/office/drawing/2014/main" id="{7AA19AE1-E9B4-45CB-846B-54DB6C841C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7218" b="19427"/>
          <a:stretch/>
        </p:blipFill>
        <p:spPr>
          <a:xfrm>
            <a:off x="5613385" y="2150396"/>
            <a:ext cx="1593447" cy="1009532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D05E785E-9825-44E1-BFE2-AFCE2ABD2E57}"/>
              </a:ext>
            </a:extLst>
          </p:cNvPr>
          <p:cNvCxnSpPr/>
          <p:nvPr/>
        </p:nvCxnSpPr>
        <p:spPr>
          <a:xfrm flipV="1">
            <a:off x="1547664" y="3100984"/>
            <a:ext cx="539047" cy="11201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0E3FB631-99B4-49FA-B977-29F3494E3BFE}"/>
              </a:ext>
            </a:extLst>
          </p:cNvPr>
          <p:cNvCxnSpPr>
            <a:cxnSpLocks/>
          </p:cNvCxnSpPr>
          <p:nvPr/>
        </p:nvCxnSpPr>
        <p:spPr>
          <a:xfrm flipV="1">
            <a:off x="1673678" y="3074459"/>
            <a:ext cx="3939707" cy="12906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421A2F2-DCF3-494D-A47D-7C1A53819988}"/>
              </a:ext>
            </a:extLst>
          </p:cNvPr>
          <p:cNvSpPr txBox="1"/>
          <p:nvPr/>
        </p:nvSpPr>
        <p:spPr>
          <a:xfrm>
            <a:off x="1115616" y="3429000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租用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E13B5B5-4710-49F5-8292-47C128906C14}"/>
              </a:ext>
            </a:extLst>
          </p:cNvPr>
          <p:cNvSpPr/>
          <p:nvPr/>
        </p:nvSpPr>
        <p:spPr>
          <a:xfrm>
            <a:off x="5696083" y="3079789"/>
            <a:ext cx="1402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dirty="0"/>
              <a:t>Cloudflare</a:t>
            </a:r>
            <a:r>
              <a:rPr lang="zh-TW" altLang="en-US" sz="1400" dirty="0"/>
              <a:t>反向代理服務</a:t>
            </a:r>
            <a:endParaRPr lang="en-US" altLang="zh-TW" sz="1400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903A870-D6E1-44C3-84E7-EADC6E5B8C97}"/>
              </a:ext>
            </a:extLst>
          </p:cNvPr>
          <p:cNvSpPr txBox="1"/>
          <p:nvPr/>
        </p:nvSpPr>
        <p:spPr>
          <a:xfrm>
            <a:off x="3051527" y="3305226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租用</a:t>
            </a:r>
          </a:p>
        </p:txBody>
      </p:sp>
      <p:pic>
        <p:nvPicPr>
          <p:cNvPr id="2050" name="Picture 2" descr="Website Icon Vector Www Icon庫存向量圖（免版稅）1563443848 | Shutterstock">
            <a:extLst>
              <a:ext uri="{FF2B5EF4-FFF2-40B4-BE49-F238E27FC236}">
                <a16:creationId xmlns:a16="http://schemas.microsoft.com/office/drawing/2014/main" id="{4E67DEB2-5652-4C53-9393-A25D55CB6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3" t="16959" r="14381" b="18831"/>
          <a:stretch/>
        </p:blipFill>
        <p:spPr bwMode="auto">
          <a:xfrm>
            <a:off x="5089315" y="5570109"/>
            <a:ext cx="862421" cy="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CA0809AB-714D-4522-A357-876E7ACD466C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584658" y="2655162"/>
            <a:ext cx="3028727" cy="594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62B9725C-DD82-4A19-9DEE-53545352C79F}"/>
              </a:ext>
            </a:extLst>
          </p:cNvPr>
          <p:cNvSpPr txBox="1"/>
          <p:nvPr/>
        </p:nvSpPr>
        <p:spPr>
          <a:xfrm>
            <a:off x="3754664" y="2162331"/>
            <a:ext cx="1074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反向代理</a:t>
            </a:r>
            <a:r>
              <a:rPr lang="en-US" altLang="zh-TW" sz="1400" dirty="0"/>
              <a:t>IP</a:t>
            </a:r>
            <a:r>
              <a:rPr lang="zh-TW" altLang="en-US" sz="1400" dirty="0"/>
              <a:t>，規避追查。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6208D8A-E6C2-44CD-852C-CB5D9653240C}"/>
              </a:ext>
            </a:extLst>
          </p:cNvPr>
          <p:cNvSpPr/>
          <p:nvPr/>
        </p:nvSpPr>
        <p:spPr>
          <a:xfrm>
            <a:off x="4997346" y="6338188"/>
            <a:ext cx="1132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●●公司派工網站</a:t>
            </a:r>
            <a:endParaRPr lang="en-US" altLang="zh-TW" sz="1400" dirty="0"/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11AF30EA-D2B4-4E88-8BA6-0FBA0CABB918}"/>
              </a:ext>
            </a:extLst>
          </p:cNvPr>
          <p:cNvCxnSpPr>
            <a:cxnSpLocks/>
          </p:cNvCxnSpPr>
          <p:nvPr/>
        </p:nvCxnSpPr>
        <p:spPr>
          <a:xfrm>
            <a:off x="1826078" y="4517505"/>
            <a:ext cx="3171268" cy="14317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F68BADC-044B-4120-B9AB-149B6D29B3D8}"/>
              </a:ext>
            </a:extLst>
          </p:cNvPr>
          <p:cNvSpPr txBox="1"/>
          <p:nvPr/>
        </p:nvSpPr>
        <p:spPr>
          <a:xfrm>
            <a:off x="2150244" y="5233392"/>
            <a:ext cx="18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入侵，放入</a:t>
            </a:r>
            <a:r>
              <a:rPr lang="en-US" altLang="zh-TW" sz="1400" dirty="0"/>
              <a:t>Cobalt Strike</a:t>
            </a:r>
            <a:r>
              <a:rPr lang="zh-TW" altLang="en-US" sz="1400" dirty="0"/>
              <a:t>後門，修改登入頁面，插入竊取帳密，回報中繼站段落。</a:t>
            </a:r>
          </a:p>
        </p:txBody>
      </p:sp>
      <p:pic>
        <p:nvPicPr>
          <p:cNvPr id="27" name="Picture 2" descr="Website Icon Vector Www Icon庫存向量圖（免版稅）1563443848 | Shutterstock">
            <a:extLst>
              <a:ext uri="{FF2B5EF4-FFF2-40B4-BE49-F238E27FC236}">
                <a16:creationId xmlns:a16="http://schemas.microsoft.com/office/drawing/2014/main" id="{27FF58DD-F0E8-48AF-83E3-843EBD89F0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3" t="16959" r="14381" b="18831"/>
          <a:stretch/>
        </p:blipFill>
        <p:spPr bwMode="auto">
          <a:xfrm>
            <a:off x="4153632" y="3833706"/>
            <a:ext cx="862421" cy="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40A1B143-E3D9-4CD4-8980-1310AB861A46}"/>
              </a:ext>
            </a:extLst>
          </p:cNvPr>
          <p:cNvCxnSpPr>
            <a:cxnSpLocks/>
          </p:cNvCxnSpPr>
          <p:nvPr/>
        </p:nvCxnSpPr>
        <p:spPr>
          <a:xfrm flipV="1">
            <a:off x="1891661" y="4329081"/>
            <a:ext cx="1997616" cy="776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F365A34E-D1F5-48A4-AD76-F3D48134661E}"/>
              </a:ext>
            </a:extLst>
          </p:cNvPr>
          <p:cNvSpPr/>
          <p:nvPr/>
        </p:nvSpPr>
        <p:spPr>
          <a:xfrm>
            <a:off x="4123942" y="4574628"/>
            <a:ext cx="862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知名叫車平臺</a:t>
            </a:r>
            <a:endParaRPr lang="en-US" altLang="zh-TW" sz="1400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C6FCE5D-74DF-4F8A-AFDA-5C6B5FB4EB44}"/>
              </a:ext>
            </a:extLst>
          </p:cNvPr>
          <p:cNvSpPr/>
          <p:nvPr/>
        </p:nvSpPr>
        <p:spPr>
          <a:xfrm>
            <a:off x="2689231" y="434115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入侵</a:t>
            </a:r>
          </a:p>
        </p:txBody>
      </p:sp>
      <p:pic>
        <p:nvPicPr>
          <p:cNvPr id="37" name="圖形 36" descr="程式設計師">
            <a:extLst>
              <a:ext uri="{FF2B5EF4-FFF2-40B4-BE49-F238E27FC236}">
                <a16:creationId xmlns:a16="http://schemas.microsoft.com/office/drawing/2014/main" id="{D0304404-D516-49A5-856A-92EA4DF153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80678" y="5407711"/>
            <a:ext cx="734326" cy="734326"/>
          </a:xfrm>
          <a:prstGeom prst="rect">
            <a:avLst/>
          </a:prstGeom>
        </p:spPr>
      </p:pic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8CBE7498-5489-45AC-8DDD-25C0BB857E14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4828717" y="3341399"/>
            <a:ext cx="867366" cy="5512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B6C0B914-AA48-4A24-A549-11858B65482C}"/>
              </a:ext>
            </a:extLst>
          </p:cNvPr>
          <p:cNvCxnSpPr>
            <a:cxnSpLocks/>
          </p:cNvCxnSpPr>
          <p:nvPr/>
        </p:nvCxnSpPr>
        <p:spPr>
          <a:xfrm flipV="1">
            <a:off x="5860499" y="3674558"/>
            <a:ext cx="217069" cy="18955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CA0639D6-DED2-46FA-9941-36566CE2AD05}"/>
              </a:ext>
            </a:extLst>
          </p:cNvPr>
          <p:cNvSpPr/>
          <p:nvPr/>
        </p:nvSpPr>
        <p:spPr>
          <a:xfrm>
            <a:off x="5893471" y="4079543"/>
            <a:ext cx="862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將帳密傳出</a:t>
            </a:r>
            <a:endParaRPr lang="en-US" altLang="zh-TW" sz="1400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87FFA23-E13C-4225-ABF9-EABC28B1DB7C}"/>
              </a:ext>
            </a:extLst>
          </p:cNvPr>
          <p:cNvSpPr/>
          <p:nvPr/>
        </p:nvSpPr>
        <p:spPr>
          <a:xfrm>
            <a:off x="4949445" y="3624552"/>
            <a:ext cx="862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將帳密傳出</a:t>
            </a:r>
            <a:endParaRPr lang="en-US" altLang="zh-TW" sz="1400" dirty="0"/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2C520072-9503-41A1-B70E-B0134F4EFC61}"/>
              </a:ext>
            </a:extLst>
          </p:cNvPr>
          <p:cNvCxnSpPr>
            <a:cxnSpLocks/>
          </p:cNvCxnSpPr>
          <p:nvPr/>
        </p:nvCxnSpPr>
        <p:spPr>
          <a:xfrm flipH="1" flipV="1">
            <a:off x="5045978" y="4574628"/>
            <a:ext cx="2052908" cy="13639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909BE8B-A5D8-4DE5-A9BF-9B06ACE63760}"/>
              </a:ext>
            </a:extLst>
          </p:cNvPr>
          <p:cNvCxnSpPr>
            <a:cxnSpLocks/>
            <a:endCxn id="2050" idx="3"/>
          </p:cNvCxnSpPr>
          <p:nvPr/>
        </p:nvCxnSpPr>
        <p:spPr>
          <a:xfrm flipH="1" flipV="1">
            <a:off x="5951736" y="6015977"/>
            <a:ext cx="1042020" cy="384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88C0578F-34AE-4E11-9051-46091DE17B7E}"/>
              </a:ext>
            </a:extLst>
          </p:cNvPr>
          <p:cNvSpPr/>
          <p:nvPr/>
        </p:nvSpPr>
        <p:spPr>
          <a:xfrm>
            <a:off x="6236464" y="5125138"/>
            <a:ext cx="685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登入</a:t>
            </a:r>
            <a:endParaRPr lang="en-US" altLang="zh-TW" sz="1400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E3282B8-3CFB-4092-8F9C-5908A40D9764}"/>
              </a:ext>
            </a:extLst>
          </p:cNvPr>
          <p:cNvSpPr/>
          <p:nvPr/>
        </p:nvSpPr>
        <p:spPr>
          <a:xfrm>
            <a:off x="6008282" y="5710445"/>
            <a:ext cx="685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/>
              <a:t>登入</a:t>
            </a:r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3853935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E3CB278-B404-434A-AEA3-2BEC042B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1143001"/>
          </a:xfrm>
        </p:spPr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惡意程式</a:t>
            </a:r>
            <a:endParaRPr lang="en-US" altLang="zh-TW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37D7AB7-E21F-4DEF-808C-4F4E28BB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DAB35A2-9C00-4E9A-A625-E2364F5EE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87314"/>
              </p:ext>
            </p:extLst>
          </p:nvPr>
        </p:nvGraphicFramePr>
        <p:xfrm>
          <a:off x="755576" y="2796149"/>
          <a:ext cx="793122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978176311"/>
                    </a:ext>
                  </a:extLst>
                </a:gridCol>
                <a:gridCol w="5410944">
                  <a:extLst>
                    <a:ext uri="{9D8B030D-6E8A-4147-A177-3AD203B41FA5}">
                      <a16:colId xmlns:a16="http://schemas.microsoft.com/office/drawing/2014/main" val="17863348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檔名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/>
                        <a:t>Hash</a:t>
                      </a:r>
                      <a:r>
                        <a:rPr lang="zh-TW" altLang="en-US"/>
                        <a:t>值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89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20230706090603.jsp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006fc5ef0b56d500162eb2d96f080c0ae161b08f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1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Shellcode.bin</a:t>
                      </a:r>
                      <a:endParaRPr kumimoji="0" 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f9eee0260e747a176c4aff639ea3683143e5c9d7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2157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SystemSettings.dll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72d44993ba1a02d63d11b7bc87b8c69e6b92e550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3027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SyncRes.dat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5efdfbeb3dc9397bca085096874b1b5303743f72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9665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DscCoreR.mui</a:t>
                      </a:r>
                      <a:endParaRPr kumimoji="0" 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bb38191b676682ac33a7612f40ef1b1bd66825c2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98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error.jsp</a:t>
                      </a:r>
                      <a:endParaRPr kumimoji="0" 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6e2a4b3f697701360f1bd4d1e4d44119d4f96e04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14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200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E3CB278-B404-434A-AEA3-2BEC042B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3"/>
            <a:ext cx="8229600" cy="1054918"/>
          </a:xfrm>
        </p:spPr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en-US" altLang="zh-TW" dirty="0"/>
              <a:t>IP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37D7AB7-E21F-4DEF-808C-4F4E28BB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EBA97B5-3344-4DD8-B7D6-A06CF978E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583315"/>
              </p:ext>
            </p:extLst>
          </p:nvPr>
        </p:nvGraphicFramePr>
        <p:xfrm>
          <a:off x="2339752" y="2780928"/>
          <a:ext cx="3780420" cy="1763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782">
                  <a:extLst>
                    <a:ext uri="{9D8B030D-6E8A-4147-A177-3AD203B41FA5}">
                      <a16:colId xmlns:a16="http://schemas.microsoft.com/office/drawing/2014/main" val="3978176311"/>
                    </a:ext>
                  </a:extLst>
                </a:gridCol>
                <a:gridCol w="1649638">
                  <a:extLst>
                    <a:ext uri="{9D8B030D-6E8A-4147-A177-3AD203B41FA5}">
                      <a16:colId xmlns:a16="http://schemas.microsoft.com/office/drawing/2014/main" val="1786334857"/>
                    </a:ext>
                  </a:extLst>
                </a:gridCol>
              </a:tblGrid>
              <a:tr h="277528">
                <a:tc>
                  <a:txBody>
                    <a:bodyPr/>
                    <a:lstStyle/>
                    <a:p>
                      <a:r>
                        <a:rPr lang="en-US" altLang="zh-TW" dirty="0"/>
                        <a:t>IP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國別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89811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ahoma" panose="020B0604030504040204" pitchFamily="34" charset="0"/>
                        </a:rPr>
                        <a:t>104.21.48.1</a:t>
                      </a:r>
                      <a:endParaRPr lang="zh-TW" sz="1200" kern="15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1231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37.128.246.90</a:t>
                      </a:r>
                      <a:endParaRPr lang="zh-TW" sz="1200" kern="15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JP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2157426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188.214.106.190</a:t>
                      </a:r>
                      <a:endParaRPr lang="zh-TW" sz="1200" kern="15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RO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3027685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38.207.131.233</a:t>
                      </a:r>
                      <a:endParaRPr lang="zh-TW" sz="1200" kern="15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HK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966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119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485DC26-2069-4780-8548-A27E37D01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1143001"/>
          </a:xfrm>
        </p:spPr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en-US" altLang="zh-TW" dirty="0"/>
              <a:t>DN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1EE386A-E73C-4528-98D8-1ABEE7BF5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●●派工網站遭植入網頁掛馬案</a:t>
            </a:r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45F46CE-B146-4D94-BB73-C51544AE7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403866"/>
              </p:ext>
            </p:extLst>
          </p:nvPr>
        </p:nvGraphicFramePr>
        <p:xfrm>
          <a:off x="1763688" y="2773074"/>
          <a:ext cx="5472608" cy="1414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1910">
                  <a:extLst>
                    <a:ext uri="{9D8B030D-6E8A-4147-A177-3AD203B41FA5}">
                      <a16:colId xmlns:a16="http://schemas.microsoft.com/office/drawing/2014/main" val="3978176311"/>
                    </a:ext>
                  </a:extLst>
                </a:gridCol>
                <a:gridCol w="2910698">
                  <a:extLst>
                    <a:ext uri="{9D8B030D-6E8A-4147-A177-3AD203B41FA5}">
                      <a16:colId xmlns:a16="http://schemas.microsoft.com/office/drawing/2014/main" val="1786334857"/>
                    </a:ext>
                  </a:extLst>
                </a:gridCol>
              </a:tblGrid>
              <a:tr h="349535">
                <a:tc>
                  <a:txBody>
                    <a:bodyPr/>
                    <a:lstStyle/>
                    <a:p>
                      <a:r>
                        <a:rPr lang="en-US" altLang="zh-TW" dirty="0"/>
                        <a:t>DN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備註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89811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evonik.tosohindiacdn.com</a:t>
                      </a:r>
                      <a:endParaRPr kumimoji="0" lang="en-US" altLang="zh-TW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Cdn</a:t>
                      </a:r>
                      <a:endParaRPr kumimoji="0" 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1231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officehelp.info</a:t>
                      </a:r>
                      <a:endParaRPr kumimoji="0" lang="en-US" altLang="zh-TW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2157426"/>
                  </a:ext>
                </a:extLst>
              </a:tr>
              <a:tr h="34953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googlestaic.com</a:t>
                      </a:r>
                      <a:endParaRPr kumimoji="0" lang="en-US" altLang="zh-TW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cloudflare</a:t>
                      </a:r>
                      <a:endParaRPr kumimoji="0" 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3027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218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750AC94-AB58-4C57-A4F6-7D0300714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此次分享案件內容皆為本局</a:t>
            </a:r>
            <a:r>
              <a:rPr lang="en-US" altLang="zh-TW" dirty="0"/>
              <a:t>114</a:t>
            </a:r>
            <a:r>
              <a:rPr lang="zh-TW" altLang="en-US" dirty="0"/>
              <a:t>年第</a:t>
            </a:r>
            <a:r>
              <a:rPr lang="en-US" altLang="zh-TW" dirty="0"/>
              <a:t>4</a:t>
            </a:r>
            <a:r>
              <a:rPr lang="zh-TW" altLang="en-US" dirty="0"/>
              <a:t>季調查案件，相關內容僅分享本局簽辦</a:t>
            </a:r>
            <a:r>
              <a:rPr lang="en-US" altLang="zh-TW" dirty="0"/>
              <a:t>MOU</a:t>
            </a:r>
            <a:r>
              <a:rPr lang="zh-TW" altLang="en-US" dirty="0"/>
              <a:t>單位情資交流或資安宣導使用，切勿挪作他用。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為保護受駭單位，相關案名及單位皆去識別化。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6429BA5-067B-465D-90FC-290BA99D0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注意事項</a:t>
            </a:r>
          </a:p>
        </p:txBody>
      </p:sp>
    </p:spTree>
    <p:extLst>
      <p:ext uri="{BB962C8B-B14F-4D97-AF65-F5344CB8AC3E}">
        <p14:creationId xmlns:p14="http://schemas.microsoft.com/office/powerpoint/2010/main" val="1735522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695972C-AEDA-4E4F-8B71-CFEACE32D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4525963"/>
          </a:xfrm>
        </p:spPr>
        <p:txBody>
          <a:bodyPr/>
          <a:lstStyle/>
          <a:p>
            <a:r>
              <a:rPr lang="zh-TW" altLang="en-US" sz="2800" dirty="0"/>
              <a:t>建議及反思</a:t>
            </a:r>
            <a:endParaRPr lang="en-US" altLang="zh-TW" sz="2800" dirty="0"/>
          </a:p>
          <a:p>
            <a:pPr lvl="1"/>
            <a:r>
              <a:rPr lang="zh-TW" altLang="en-US" sz="2700" dirty="0"/>
              <a:t>建議對外開放服務網站定期檢視及更新，避免遭駭客入侵影響；網站伺服器除須利用</a:t>
            </a:r>
            <a:r>
              <a:rPr lang="en-US" altLang="zh-TW" sz="2700" dirty="0"/>
              <a:t>WAF</a:t>
            </a:r>
            <a:r>
              <a:rPr lang="zh-TW" altLang="en-US" sz="2700" dirty="0"/>
              <a:t>保護外對內攻擊外，源碼部分應建置防竄改機制，系統安裝</a:t>
            </a:r>
            <a:r>
              <a:rPr lang="en-US" altLang="zh-TW" sz="2700" dirty="0"/>
              <a:t>EDR</a:t>
            </a:r>
            <a:r>
              <a:rPr lang="zh-TW" altLang="en-US" sz="2700" dirty="0"/>
              <a:t>進行監控，及時攔截攻擊。</a:t>
            </a:r>
            <a:endParaRPr lang="en-US" altLang="zh-TW" sz="2700" dirty="0"/>
          </a:p>
          <a:p>
            <a:pPr lvl="1"/>
            <a:endParaRPr lang="en-US" altLang="zh-TW" sz="2700" dirty="0"/>
          </a:p>
          <a:p>
            <a:pPr lvl="1"/>
            <a:r>
              <a:rPr lang="zh-TW" altLang="en-US" sz="2700" dirty="0"/>
              <a:t>此次駭客使用</a:t>
            </a:r>
            <a:r>
              <a:rPr lang="en-US" altLang="zh-TW" sz="2700" dirty="0"/>
              <a:t>Cloudflare</a:t>
            </a:r>
            <a:r>
              <a:rPr lang="zh-TW" altLang="en-US" sz="2700" dirty="0"/>
              <a:t>反向代理機制搭配網域，可規避追查及阻擋，故建議防禦設備界接情資系統，始可盡速查知遭駭侵情事。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0D1FC3B-B83D-436D-809F-07341C0EA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●●派工網站遭植入網頁掛馬案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9113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2F26D70-4A97-4DFE-A389-7CCED1BE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7</a:t>
            </a:r>
            <a:r>
              <a:rPr lang="zh-TW" altLang="en-US" dirty="0"/>
              <a:t>月初，</a:t>
            </a:r>
            <a:r>
              <a:rPr lang="en-US" altLang="zh-TW" dirty="0"/>
              <a:t>7</a:t>
            </a:r>
            <a:r>
              <a:rPr lang="zh-TW" altLang="en-US" dirty="0"/>
              <a:t>間使用●●公司</a:t>
            </a:r>
            <a:r>
              <a:rPr lang="en-US" altLang="zh-TW" dirty="0"/>
              <a:t>EIP</a:t>
            </a:r>
            <a:r>
              <a:rPr lang="zh-TW" altLang="en-US" dirty="0"/>
              <a:t>系統公司向該公司反映遭創建不明帳戶且部分系統功能無法使用，該公司查知為</a:t>
            </a:r>
            <a:r>
              <a:rPr lang="en-US" altLang="zh-TW" dirty="0"/>
              <a:t>1</a:t>
            </a:r>
            <a:r>
              <a:rPr lang="zh-TW" altLang="en-US" dirty="0"/>
              <a:t>個國內</a:t>
            </a:r>
            <a:r>
              <a:rPr lang="en-US" altLang="zh-TW" dirty="0"/>
              <a:t>IP</a:t>
            </a:r>
            <a:r>
              <a:rPr lang="zh-TW" altLang="en-US" dirty="0"/>
              <a:t>所為，遂通報本局立案調查。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經查前述</a:t>
            </a:r>
            <a:r>
              <a:rPr lang="en-US" altLang="zh-TW" dirty="0"/>
              <a:t>IP</a:t>
            </a:r>
            <a:r>
              <a:rPr lang="zh-TW" altLang="en-US" dirty="0"/>
              <a:t>為香港</a:t>
            </a:r>
            <a:r>
              <a:rPr lang="en-US" altLang="zh-TW" dirty="0" err="1"/>
              <a:t>Akari</a:t>
            </a:r>
            <a:r>
              <a:rPr lang="en-US" altLang="zh-TW" dirty="0"/>
              <a:t> Network</a:t>
            </a:r>
            <a:r>
              <a:rPr lang="zh-TW" altLang="en-US" dirty="0"/>
              <a:t>公司，該公司經營有主機租賃等網路服務，研判為駭客使用租賃設備進行駭侵。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5CC3514-9073-42E2-AF65-CEFD268E2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</p:spTree>
    <p:extLst>
      <p:ext uri="{BB962C8B-B14F-4D97-AF65-F5344CB8AC3E}">
        <p14:creationId xmlns:p14="http://schemas.microsoft.com/office/powerpoint/2010/main" val="2950845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AA2C436-1A4F-4E5C-8BBB-7AA47C151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實際前往受駭單位進行現地調研釐清入侵手法得知，駭客先利用爬蟲工具讀取目標公司</a:t>
            </a:r>
            <a:r>
              <a:rPr lang="en-US" altLang="zh-TW" dirty="0"/>
              <a:t>EIP</a:t>
            </a:r>
            <a:r>
              <a:rPr lang="zh-TW" altLang="en-US" dirty="0"/>
              <a:t>系統網站頁面，嗣後嘗試上傳惡意程式，利用創建帳號頁面創立固定帳號。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香港</a:t>
            </a:r>
            <a:r>
              <a:rPr lang="en-US" altLang="zh-TW" dirty="0" err="1"/>
              <a:t>Akari</a:t>
            </a:r>
            <a:r>
              <a:rPr lang="en-US" altLang="zh-TW" dirty="0"/>
              <a:t> Network</a:t>
            </a:r>
            <a:r>
              <a:rPr lang="zh-TW" altLang="en-US" dirty="0"/>
              <a:t>公司回覆租用者已於</a:t>
            </a:r>
            <a:r>
              <a:rPr lang="en-US" altLang="zh-TW" dirty="0"/>
              <a:t>8</a:t>
            </a:r>
            <a:r>
              <a:rPr lang="zh-TW" altLang="en-US" dirty="0"/>
              <a:t>月退租，相關檔案已清除。</a:t>
            </a:r>
            <a:endParaRPr lang="en-US" altLang="zh-TW" dirty="0"/>
          </a:p>
          <a:p>
            <a:pPr marL="109537" indent="0">
              <a:buNone/>
            </a:pP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EC03653-9B9D-473C-99CA-00B0F4239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</p:spTree>
    <p:extLst>
      <p:ext uri="{BB962C8B-B14F-4D97-AF65-F5344CB8AC3E}">
        <p14:creationId xmlns:p14="http://schemas.microsoft.com/office/powerpoint/2010/main" val="1471795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0748A237-74B3-4D51-8AB6-25EE6F1F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  <p:pic>
        <p:nvPicPr>
          <p:cNvPr id="4" name="Picture 2" descr="神秘的电脑黑客人物插画, 駭客, 駭客攻擊, 匿名的向量圖案素材免費下載，PNG，EPS和AI素材下載- Pngtree">
            <a:extLst>
              <a:ext uri="{FF2B5EF4-FFF2-40B4-BE49-F238E27FC236}">
                <a16:creationId xmlns:a16="http://schemas.microsoft.com/office/drawing/2014/main" id="{E0F3567E-EE5D-41F3-A4F2-844187DAF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7" t="19095" r="17839" b="17785"/>
          <a:stretch/>
        </p:blipFill>
        <p:spPr bwMode="auto">
          <a:xfrm>
            <a:off x="890448" y="4169671"/>
            <a:ext cx="828092" cy="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形 4" descr="雲">
            <a:extLst>
              <a:ext uri="{FF2B5EF4-FFF2-40B4-BE49-F238E27FC236}">
                <a16:creationId xmlns:a16="http://schemas.microsoft.com/office/drawing/2014/main" id="{A6E5B7CE-BF07-4170-BBE3-EE664DADBD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3979" b="23979"/>
          <a:stretch/>
        </p:blipFill>
        <p:spPr>
          <a:xfrm>
            <a:off x="1331640" y="2132855"/>
            <a:ext cx="1937094" cy="1008113"/>
          </a:xfrm>
          <a:prstGeom prst="rect">
            <a:avLst/>
          </a:prstGeom>
        </p:spPr>
      </p:pic>
      <p:pic>
        <p:nvPicPr>
          <p:cNvPr id="6" name="圖形 5" descr="資料庫">
            <a:extLst>
              <a:ext uri="{FF2B5EF4-FFF2-40B4-BE49-F238E27FC236}">
                <a16:creationId xmlns:a16="http://schemas.microsoft.com/office/drawing/2014/main" id="{0A4DFBCB-44CF-414D-AFFC-FFEE82E97F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6919" y="2263997"/>
            <a:ext cx="601216" cy="60121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12FAF29-C00A-46BE-AB84-6208E7EA9B75}"/>
              </a:ext>
            </a:extLst>
          </p:cNvPr>
          <p:cNvSpPr/>
          <p:nvPr/>
        </p:nvSpPr>
        <p:spPr>
          <a:xfrm>
            <a:off x="1484988" y="2793207"/>
            <a:ext cx="15856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400" dirty="0"/>
              <a:t>香港</a:t>
            </a:r>
            <a:r>
              <a:rPr lang="en-US" altLang="zh-TW" sz="1400" dirty="0"/>
              <a:t>VPS</a:t>
            </a:r>
            <a:r>
              <a:rPr lang="zh-TW" altLang="en-US" sz="1400" dirty="0"/>
              <a:t>業者主機</a:t>
            </a:r>
            <a:endParaRPr lang="en-US" altLang="zh-TW" sz="1400" dirty="0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12F0E837-353E-498C-9D3B-AC4F674DF7C7}"/>
              </a:ext>
            </a:extLst>
          </p:cNvPr>
          <p:cNvCxnSpPr/>
          <p:nvPr/>
        </p:nvCxnSpPr>
        <p:spPr>
          <a:xfrm flipV="1">
            <a:off x="1547664" y="3100984"/>
            <a:ext cx="539047" cy="11201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D03F2CF-7B60-4601-B3ED-FCAF473A00A4}"/>
              </a:ext>
            </a:extLst>
          </p:cNvPr>
          <p:cNvSpPr txBox="1"/>
          <p:nvPr/>
        </p:nvSpPr>
        <p:spPr>
          <a:xfrm>
            <a:off x="1115616" y="3429000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租用</a:t>
            </a:r>
          </a:p>
        </p:txBody>
      </p:sp>
      <p:pic>
        <p:nvPicPr>
          <p:cNvPr id="10" name="圖形 9" descr="資料庫">
            <a:extLst>
              <a:ext uri="{FF2B5EF4-FFF2-40B4-BE49-F238E27FC236}">
                <a16:creationId xmlns:a16="http://schemas.microsoft.com/office/drawing/2014/main" id="{AA9301C2-95F3-4362-BC3A-9E16E613DD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4660" y="1963389"/>
            <a:ext cx="601216" cy="601216"/>
          </a:xfrm>
          <a:prstGeom prst="rect">
            <a:avLst/>
          </a:prstGeom>
        </p:spPr>
      </p:pic>
      <p:pic>
        <p:nvPicPr>
          <p:cNvPr id="11" name="圖形 10" descr="資料庫">
            <a:extLst>
              <a:ext uri="{FF2B5EF4-FFF2-40B4-BE49-F238E27FC236}">
                <a16:creationId xmlns:a16="http://schemas.microsoft.com/office/drawing/2014/main" id="{E4250A93-6D91-41E6-A43F-46E37A1986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0479" y="2646487"/>
            <a:ext cx="601216" cy="601216"/>
          </a:xfrm>
          <a:prstGeom prst="rect">
            <a:avLst/>
          </a:prstGeom>
        </p:spPr>
      </p:pic>
      <p:pic>
        <p:nvPicPr>
          <p:cNvPr id="12" name="圖形 11" descr="資料庫">
            <a:extLst>
              <a:ext uri="{FF2B5EF4-FFF2-40B4-BE49-F238E27FC236}">
                <a16:creationId xmlns:a16="http://schemas.microsoft.com/office/drawing/2014/main" id="{86753D9B-D68C-45CB-A18F-7F3584EA6B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0479" y="5013176"/>
            <a:ext cx="601216" cy="601216"/>
          </a:xfrm>
          <a:prstGeom prst="rect">
            <a:avLst/>
          </a:prstGeom>
        </p:spPr>
      </p:pic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81409B44-3F34-4140-AC42-786B8460CCA0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3070678" y="2263997"/>
            <a:ext cx="2503982" cy="1263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7C3303BF-ED8A-41DA-B839-C74677BF769C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3268734" y="2636912"/>
            <a:ext cx="2301745" cy="3101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CD874593-1EDA-4622-98AE-D9C41FBEC9C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3203848" y="3100403"/>
            <a:ext cx="2366631" cy="2213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橢圓 20">
            <a:extLst>
              <a:ext uri="{FF2B5EF4-FFF2-40B4-BE49-F238E27FC236}">
                <a16:creationId xmlns:a16="http://schemas.microsoft.com/office/drawing/2014/main" id="{2D9CB962-61D5-4D60-9FAD-E3DA7FCC32E4}"/>
              </a:ext>
            </a:extLst>
          </p:cNvPr>
          <p:cNvSpPr/>
          <p:nvPr/>
        </p:nvSpPr>
        <p:spPr>
          <a:xfrm>
            <a:off x="5821537" y="3371373"/>
            <a:ext cx="86760" cy="970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A6D09FEB-6A9D-478E-8B07-D3ADAFC546D5}"/>
              </a:ext>
            </a:extLst>
          </p:cNvPr>
          <p:cNvSpPr/>
          <p:nvPr/>
        </p:nvSpPr>
        <p:spPr>
          <a:xfrm>
            <a:off x="5821537" y="3800630"/>
            <a:ext cx="86760" cy="8676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BEA49CD9-32A6-46C0-94F3-DF851745C23C}"/>
              </a:ext>
            </a:extLst>
          </p:cNvPr>
          <p:cNvSpPr/>
          <p:nvPr/>
        </p:nvSpPr>
        <p:spPr>
          <a:xfrm>
            <a:off x="5824784" y="4243662"/>
            <a:ext cx="86760" cy="8676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E842A1D3-DCC7-4919-BE19-652F73037F8F}"/>
              </a:ext>
            </a:extLst>
          </p:cNvPr>
          <p:cNvSpPr/>
          <p:nvPr/>
        </p:nvSpPr>
        <p:spPr>
          <a:xfrm>
            <a:off x="5818385" y="4686694"/>
            <a:ext cx="86760" cy="8676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5AAFB24-25E4-4705-B01D-BB59CB315DF1}"/>
              </a:ext>
            </a:extLst>
          </p:cNvPr>
          <p:cNvSpPr txBox="1"/>
          <p:nvPr/>
        </p:nvSpPr>
        <p:spPr>
          <a:xfrm>
            <a:off x="3704974" y="1986625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入侵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A369A28-BD9D-42B6-B399-BA9000755FE6}"/>
              </a:ext>
            </a:extLst>
          </p:cNvPr>
          <p:cNvSpPr txBox="1"/>
          <p:nvPr/>
        </p:nvSpPr>
        <p:spPr>
          <a:xfrm>
            <a:off x="4138002" y="3702724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入侵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CAF90CE-23CC-4695-9E99-98945DEAAD83}"/>
              </a:ext>
            </a:extLst>
          </p:cNvPr>
          <p:cNvSpPr txBox="1"/>
          <p:nvPr/>
        </p:nvSpPr>
        <p:spPr>
          <a:xfrm>
            <a:off x="4112306" y="2443039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入侵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B0A179F-0026-44C9-8A0C-5BAA52FDB819}"/>
              </a:ext>
            </a:extLst>
          </p:cNvPr>
          <p:cNvSpPr txBox="1"/>
          <p:nvPr/>
        </p:nvSpPr>
        <p:spPr>
          <a:xfrm>
            <a:off x="6171695" y="2132855"/>
            <a:ext cx="2366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駭客入侵後，先掃描頁面，嘗試上傳</a:t>
            </a:r>
            <a:r>
              <a:rPr lang="en-US" altLang="zh-TW" dirty="0" err="1"/>
              <a:t>webshell</a:t>
            </a:r>
            <a:r>
              <a:rPr lang="zh-TW" altLang="en-US" dirty="0"/>
              <a:t>，接著利用找到新增帳號頁面，新增帳號。</a:t>
            </a:r>
          </a:p>
        </p:txBody>
      </p:sp>
    </p:spTree>
    <p:extLst>
      <p:ext uri="{BB962C8B-B14F-4D97-AF65-F5344CB8AC3E}">
        <p14:creationId xmlns:p14="http://schemas.microsoft.com/office/powerpoint/2010/main" val="1406150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EC3BC17-D25C-4D49-A32E-43AF4AB55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1143001"/>
          </a:xfrm>
        </p:spPr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惡意程式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38191C-C263-4409-9E9A-EDE7170E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F7D4245-6AB3-484E-89F1-AF006E26A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824974"/>
              </p:ext>
            </p:extLst>
          </p:nvPr>
        </p:nvGraphicFramePr>
        <p:xfrm>
          <a:off x="1187624" y="2796149"/>
          <a:ext cx="6096000" cy="1726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6607060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608223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檔名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Hash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107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82f0c7d3-396e-4fe4-86c4-47c55f870a44.php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98f1235ebd17725c5ffdf8243b97fe187f57caba5271916b1461cd0dc565b80f </a:t>
                      </a:r>
                      <a:endParaRPr kumimoji="0" lang="zh-TW" altLang="zh-TW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31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75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54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EC3BC17-D25C-4D49-A32E-43AF4AB55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1143001"/>
          </a:xfrm>
        </p:spPr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en-US" altLang="zh-TW" dirty="0"/>
              <a:t>IP/DN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38191C-C263-4409-9E9A-EDE7170E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F7D4245-6AB3-484E-89F1-AF006E26A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339837"/>
              </p:ext>
            </p:extLst>
          </p:nvPr>
        </p:nvGraphicFramePr>
        <p:xfrm>
          <a:off x="1187624" y="2796149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6607060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608223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/>
                        <a:t>IP/DN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國別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107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103.36.25.138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TW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31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75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901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EC3BC17-D25C-4D49-A32E-43AF4AB55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/>
              <a:t>建議及反思</a:t>
            </a:r>
            <a:endParaRPr lang="en-US" altLang="zh-TW" dirty="0"/>
          </a:p>
          <a:p>
            <a:pPr lvl="1"/>
            <a:r>
              <a:rPr lang="zh-TW" altLang="en-US" sz="2700" dirty="0"/>
              <a:t>建議</a:t>
            </a:r>
            <a:r>
              <a:rPr lang="en-US" altLang="zh-TW" sz="2700" dirty="0"/>
              <a:t>EIP</a:t>
            </a:r>
            <a:r>
              <a:rPr lang="zh-TW" altLang="en-US" sz="2700" dirty="0"/>
              <a:t>廠商●●公司，移除各伺服器異常帳號，並修改管理者帳號密碼，避免後續遭駭客使用；新增</a:t>
            </a:r>
            <a:r>
              <a:rPr lang="en-US" altLang="zh-TW" sz="2700" dirty="0"/>
              <a:t>EIP</a:t>
            </a:r>
            <a:r>
              <a:rPr lang="zh-TW" altLang="en-US" sz="2700" dirty="0"/>
              <a:t>系統內瀏覽頁面權限管理功能，避免持續遭惡意人士探測及利用；改善</a:t>
            </a:r>
            <a:r>
              <a:rPr lang="en-US" altLang="zh-TW" sz="2700" dirty="0"/>
              <a:t>EIP</a:t>
            </a:r>
            <a:r>
              <a:rPr lang="zh-TW" altLang="en-US" sz="2700" dirty="0"/>
              <a:t>系統內紀錄檔留存規則，避免因紀錄檔不全難以有效追查。</a:t>
            </a:r>
            <a:endParaRPr lang="en-US" altLang="zh-TW" sz="2700" dirty="0"/>
          </a:p>
          <a:p>
            <a:pPr lvl="1"/>
            <a:r>
              <a:rPr lang="zh-TW" altLang="en-US" sz="2700" dirty="0"/>
              <a:t>建議單位若使用</a:t>
            </a:r>
            <a:r>
              <a:rPr lang="en-US" altLang="zh-TW" sz="2700" dirty="0"/>
              <a:t>EIP</a:t>
            </a:r>
            <a:r>
              <a:rPr lang="zh-TW" altLang="en-US" sz="2700" dirty="0"/>
              <a:t>系統，於系統上建立端點監看機制，定期監視帳號新增及使用狀況，避免類似情形發生。</a:t>
            </a:r>
            <a:endParaRPr lang="en-US" altLang="zh-TW" sz="2700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38191C-C263-4409-9E9A-EDE7170E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</a:p>
        </p:txBody>
      </p:sp>
    </p:spTree>
    <p:extLst>
      <p:ext uri="{BB962C8B-B14F-4D97-AF65-F5344CB8AC3E}">
        <p14:creationId xmlns:p14="http://schemas.microsoft.com/office/powerpoint/2010/main" val="3759218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859D5D5-F463-4E35-8C30-B3A02B067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本季資安相關事件眾多，多個勒索軟體族群活躍，國內外多項領域遭駭。</a:t>
            </a:r>
            <a:endParaRPr lang="en-US" altLang="zh-TW" dirty="0"/>
          </a:p>
          <a:p>
            <a:pPr marL="109537" indent="0">
              <a:buNone/>
            </a:pPr>
            <a:endParaRPr lang="en-US" altLang="zh-TW" dirty="0"/>
          </a:p>
          <a:p>
            <a:r>
              <a:rPr lang="zh-TW" altLang="en-US" dirty="0"/>
              <a:t>本季篩選當季揭露且極具影響力弱點，旨在提醒相關單位注意防範。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E0F54A4-DFC7-4979-97D5-F5E7B0D73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本季重大事件及弱點</a:t>
            </a:r>
          </a:p>
        </p:txBody>
      </p:sp>
    </p:spTree>
    <p:extLst>
      <p:ext uri="{BB962C8B-B14F-4D97-AF65-F5344CB8AC3E}">
        <p14:creationId xmlns:p14="http://schemas.microsoft.com/office/powerpoint/2010/main" val="3323525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C3F8D02-E1EF-40D5-96C6-A89B7E555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重大事件</a:t>
            </a:r>
            <a:endParaRPr lang="en-US" altLang="zh-TW" dirty="0"/>
          </a:p>
          <a:p>
            <a:pPr lvl="1"/>
            <a:r>
              <a:rPr lang="zh-TW" altLang="en-US" dirty="0"/>
              <a:t>趨勢科技於</a:t>
            </a:r>
            <a:r>
              <a:rPr lang="en-US" altLang="zh-TW" dirty="0"/>
              <a:t>114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月中發布，其發現一起利用 </a:t>
            </a:r>
            <a:r>
              <a:rPr lang="en-US" altLang="zh-TW" dirty="0"/>
              <a:t>Cisco SNMP </a:t>
            </a:r>
            <a:r>
              <a:rPr lang="zh-TW" altLang="en-US" dirty="0"/>
              <a:t>漏洞 </a:t>
            </a:r>
            <a:r>
              <a:rPr lang="en-US" altLang="zh-TW" dirty="0"/>
              <a:t>CVE-2025-20352 </a:t>
            </a:r>
            <a:r>
              <a:rPr lang="zh-TW" altLang="en-US" dirty="0"/>
              <a:t>的攻擊行動。</a:t>
            </a:r>
            <a:endParaRPr lang="en-US" altLang="zh-TW" dirty="0"/>
          </a:p>
          <a:p>
            <a:pPr lvl="2"/>
            <a:r>
              <a:rPr lang="en-US" altLang="zh-TW" dirty="0"/>
              <a:t>CVE-2017-3881</a:t>
            </a:r>
          </a:p>
          <a:p>
            <a:pPr lvl="2"/>
            <a:r>
              <a:rPr lang="en-US" altLang="zh-TW" dirty="0"/>
              <a:t>CVE-2025-20352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3D9A01D-BEA9-464D-A239-69799DE8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本季重大事件及弱點</a:t>
            </a:r>
          </a:p>
        </p:txBody>
      </p:sp>
    </p:spTree>
    <p:extLst>
      <p:ext uri="{BB962C8B-B14F-4D97-AF65-F5344CB8AC3E}">
        <p14:creationId xmlns:p14="http://schemas.microsoft.com/office/powerpoint/2010/main" val="2541632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C7501A1-A73B-45C8-B09F-016833FDD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RootKit</a:t>
            </a:r>
            <a:r>
              <a:rPr lang="zh-TW" altLang="en-US" dirty="0"/>
              <a:t>功能</a:t>
            </a:r>
            <a:endParaRPr lang="en-US" altLang="zh-TW" dirty="0"/>
          </a:p>
          <a:p>
            <a:pPr lvl="1"/>
            <a:r>
              <a:rPr lang="zh-TW" altLang="en-US" dirty="0"/>
              <a:t>建立通用密碼，繞過 </a:t>
            </a:r>
            <a:r>
              <a:rPr lang="en-US" altLang="zh-TW" dirty="0"/>
              <a:t>AAA </a:t>
            </a:r>
            <a:r>
              <a:rPr lang="zh-TW" altLang="en-US" dirty="0"/>
              <a:t>認證。</a:t>
            </a:r>
            <a:endParaRPr lang="en-US" altLang="zh-TW" dirty="0"/>
          </a:p>
          <a:p>
            <a:pPr lvl="1"/>
            <a:r>
              <a:rPr lang="zh-TW" altLang="en-US" dirty="0"/>
              <a:t>隱藏帳號、</a:t>
            </a:r>
            <a:r>
              <a:rPr lang="en-US" altLang="zh-TW" dirty="0"/>
              <a:t>ACL</a:t>
            </a:r>
            <a:r>
              <a:rPr lang="zh-TW" altLang="en-US" dirty="0"/>
              <a:t>、</a:t>
            </a:r>
            <a:r>
              <a:rPr lang="en-US" altLang="zh-TW" dirty="0"/>
              <a:t>EEM </a:t>
            </a:r>
            <a:r>
              <a:rPr lang="zh-TW" altLang="en-US" dirty="0"/>
              <a:t>腳本。</a:t>
            </a:r>
            <a:endParaRPr lang="en-US" altLang="zh-TW" dirty="0"/>
          </a:p>
          <a:p>
            <a:pPr lvl="1"/>
            <a:r>
              <a:rPr lang="zh-TW" altLang="en-US" dirty="0"/>
              <a:t>控制記錄檔（開關、刪除、重設時間戳）</a:t>
            </a:r>
          </a:p>
          <a:p>
            <a:r>
              <a:rPr lang="en-US" altLang="zh-TW" dirty="0"/>
              <a:t>UDP </a:t>
            </a:r>
            <a:r>
              <a:rPr lang="zh-TW" altLang="en-US" dirty="0"/>
              <a:t>控制器進行操作</a:t>
            </a:r>
          </a:p>
          <a:p>
            <a:pPr lvl="1"/>
            <a:r>
              <a:rPr lang="zh-TW" altLang="en-US" dirty="0"/>
              <a:t>開關記錄檔、覆蓋 </a:t>
            </a:r>
            <a:r>
              <a:rPr lang="en-US" altLang="zh-TW" dirty="0"/>
              <a:t>ACL </a:t>
            </a:r>
            <a:r>
              <a:rPr lang="zh-TW" altLang="en-US" dirty="0"/>
              <a:t>規則及隱藏配置變更</a:t>
            </a:r>
            <a:endParaRPr lang="en-US" altLang="zh-TW" dirty="0"/>
          </a:p>
          <a:p>
            <a:r>
              <a:rPr lang="zh-TW" altLang="en-US" dirty="0"/>
              <a:t>使用 </a:t>
            </a:r>
            <a:r>
              <a:rPr lang="en-US" altLang="zh-TW" dirty="0"/>
              <a:t>ARP </a:t>
            </a:r>
            <a:r>
              <a:rPr lang="zh-TW" altLang="en-US" dirty="0"/>
              <a:t>偽造工具突破內部防火牆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0CDDC43-7450-4078-AB9F-9774482B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522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內容版面配置區 1"/>
          <p:cNvSpPr>
            <a:spLocks noGrp="1"/>
          </p:cNvSpPr>
          <p:nvPr>
            <p:ph idx="1"/>
          </p:nvPr>
        </p:nvSpPr>
        <p:spPr>
          <a:xfrm>
            <a:off x="457200" y="1654175"/>
            <a:ext cx="8229600" cy="4525963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Microsoft JhengHei"/>
                <a:ea typeface="Microsoft JhengHei"/>
              </a:rPr>
              <a:t>分享案例</a:t>
            </a:r>
            <a:endParaRPr lang="en-US" altLang="zh-TW" dirty="0">
              <a:latin typeface="Microsoft JhengHei"/>
              <a:ea typeface="Microsoft JhengHei"/>
            </a:endParaRPr>
          </a:p>
          <a:p>
            <a:pPr lvl="1" eaLnBrk="1" hangingPunct="1"/>
            <a:r>
              <a:rPr lang="zh-TW" altLang="en-US" dirty="0">
                <a:latin typeface="Microsoft JhengHei"/>
                <a:ea typeface="Microsoft JhengHei"/>
              </a:rPr>
              <a:t>第一案： </a:t>
            </a:r>
            <a:r>
              <a:rPr lang="en-US" altLang="zh-TW" dirty="0"/>
              <a:t>(113/2009/383 )</a:t>
            </a:r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</a:t>
            </a:r>
            <a:r>
              <a:rPr lang="zh-TW" altLang="en-US" dirty="0"/>
              <a:t>●</a:t>
            </a:r>
            <a:r>
              <a:rPr lang="en-US" altLang="zh-TW" dirty="0"/>
              <a:t>.</a:t>
            </a:r>
            <a:r>
              <a:rPr lang="zh-TW" altLang="en-US" dirty="0"/>
              <a:t>●</a:t>
            </a:r>
            <a:r>
              <a:rPr lang="en-US" altLang="zh-TW" dirty="0"/>
              <a:t>.</a:t>
            </a:r>
            <a:r>
              <a:rPr lang="zh-TW" altLang="en-US" dirty="0"/>
              <a:t>●等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</a:p>
          <a:p>
            <a:pPr marL="392113" lvl="1" indent="0" eaLnBrk="1" hangingPunct="1">
              <a:buNone/>
            </a:pPr>
            <a:r>
              <a:rPr lang="en-US" altLang="zh-TW" dirty="0"/>
              <a:t>IP</a:t>
            </a:r>
            <a:r>
              <a:rPr lang="zh-TW" altLang="en-US" dirty="0"/>
              <a:t>位址回連中國網軍中繼站案</a:t>
            </a:r>
            <a:endParaRPr lang="en-US" altLang="zh-TW" dirty="0">
              <a:latin typeface="Microsoft JhengHei"/>
              <a:ea typeface="Microsoft JhengHei"/>
            </a:endParaRPr>
          </a:p>
          <a:p>
            <a:pPr lvl="1" eaLnBrk="1" hangingPunct="1"/>
            <a:r>
              <a:rPr lang="zh-TW" altLang="en-US" dirty="0">
                <a:latin typeface="Microsoft JhengHei"/>
                <a:ea typeface="Microsoft JhengHei"/>
              </a:rPr>
              <a:t>第二案：</a:t>
            </a:r>
            <a:r>
              <a:rPr lang="zh-TW" altLang="en-US" dirty="0"/>
              <a:t> </a:t>
            </a:r>
            <a:r>
              <a:rPr lang="en-US" altLang="zh-TW" dirty="0"/>
              <a:t>(113/2009/378 ) </a:t>
            </a:r>
            <a:r>
              <a:rPr lang="zh-TW" altLang="en-US" dirty="0"/>
              <a:t>●●派工網站遭植入網頁掛馬案</a:t>
            </a:r>
            <a:endParaRPr lang="en-US" altLang="zh-TW" dirty="0">
              <a:latin typeface="Microsoft JhengHei"/>
              <a:ea typeface="Microsoft JhengHei"/>
            </a:endParaRPr>
          </a:p>
          <a:p>
            <a:pPr lvl="1" eaLnBrk="1" hangingPunct="1"/>
            <a:r>
              <a:rPr lang="zh-TW" altLang="en-US" dirty="0">
                <a:latin typeface="Microsoft JhengHei"/>
                <a:ea typeface="Microsoft JhengHei"/>
              </a:rPr>
              <a:t>第三案： </a:t>
            </a:r>
            <a:r>
              <a:rPr lang="en-US" altLang="zh-TW" dirty="0"/>
              <a:t>(</a:t>
            </a:r>
            <a:r>
              <a:rPr lang="en-US" altLang="zh-TW" b="1" dirty="0"/>
              <a:t>113/2009/350</a:t>
            </a:r>
            <a:r>
              <a:rPr lang="en-US" altLang="zh-TW" dirty="0"/>
              <a:t>)</a:t>
            </a:r>
            <a:r>
              <a:rPr lang="zh-TW" altLang="en-US" dirty="0"/>
              <a:t>●●公司○</a:t>
            </a:r>
            <a:r>
              <a:rPr lang="en-US" altLang="zh-TW" dirty="0"/>
              <a:t>EIP</a:t>
            </a:r>
            <a:r>
              <a:rPr lang="zh-TW" altLang="en-US" dirty="0"/>
              <a:t>系統遭駭案</a:t>
            </a:r>
            <a:endParaRPr lang="en-US" altLang="zh-TW" dirty="0">
              <a:latin typeface="Microsoft JhengHei"/>
              <a:ea typeface="Microsoft JhengHei"/>
            </a:endParaRPr>
          </a:p>
          <a:p>
            <a:pPr eaLnBrk="1" hangingPunct="1"/>
            <a:r>
              <a:rPr lang="zh-TW" altLang="en-US" dirty="0">
                <a:latin typeface="Microsoft JhengHei"/>
                <a:ea typeface="Microsoft JhengHei"/>
              </a:rPr>
              <a:t>結論</a:t>
            </a:r>
            <a:endParaRPr lang="en-US" altLang="zh-TW" dirty="0">
              <a:latin typeface="Microsoft JhengHei"/>
              <a:ea typeface="Microsoft JhengHei"/>
            </a:endParaRPr>
          </a:p>
          <a:p>
            <a:pPr lvl="1" eaLnBrk="1" hangingPunct="1"/>
            <a:endParaRPr lang="zh-TW" altLang="en-US" dirty="0">
              <a:latin typeface="Microsoft JhengHei"/>
              <a:ea typeface="Microsoft JhengHei"/>
            </a:endParaRPr>
          </a:p>
          <a:p>
            <a:pPr lvl="1" eaLnBrk="1" hangingPunct="1"/>
            <a:endParaRPr lang="en-US" altLang="zh-TW" dirty="0">
              <a:latin typeface="Microsoft JhengHei"/>
              <a:ea typeface="Microsoft JhengHei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>
                <a:cs typeface="+mj-cs"/>
              </a:rPr>
              <a:t>大綱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C7501A1-A73B-45C8-B09F-016833FDD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攻擊者流程</a:t>
            </a:r>
            <a:endParaRPr lang="en-US" altLang="zh-TW" dirty="0"/>
          </a:p>
          <a:p>
            <a:pPr marL="849313" lvl="1" indent="-457200">
              <a:buFont typeface="+mj-lt"/>
              <a:buAutoNum type="arabicPeriod"/>
            </a:pPr>
            <a:r>
              <a:rPr lang="zh-TW" altLang="en-US" dirty="0"/>
              <a:t>透過 </a:t>
            </a:r>
            <a:r>
              <a:rPr lang="en-US" altLang="zh-TW" dirty="0"/>
              <a:t>SNMP </a:t>
            </a:r>
            <a:r>
              <a:rPr lang="zh-TW" altLang="en-US" dirty="0"/>
              <a:t>漏洞進入交換器。</a:t>
            </a:r>
            <a:endParaRPr lang="en-US" altLang="zh-TW" dirty="0"/>
          </a:p>
          <a:p>
            <a:pPr marL="849313" lvl="1" indent="-457200">
              <a:buFont typeface="+mj-lt"/>
              <a:buAutoNum type="arabicPeriod"/>
            </a:pPr>
            <a:r>
              <a:rPr lang="zh-TW" altLang="en-US" dirty="0"/>
              <a:t>部署 </a:t>
            </a:r>
            <a:r>
              <a:rPr lang="en-US" altLang="zh-TW" dirty="0"/>
              <a:t>Rootkit</a:t>
            </a:r>
            <a:r>
              <a:rPr lang="zh-TW" altLang="en-US" dirty="0"/>
              <a:t>，取得持久控制。</a:t>
            </a:r>
            <a:endParaRPr lang="en-US" altLang="zh-TW" dirty="0"/>
          </a:p>
          <a:p>
            <a:pPr marL="849313" lvl="1" indent="-457200">
              <a:buFont typeface="+mj-lt"/>
              <a:buAutoNum type="arabicPeriod"/>
            </a:pPr>
            <a:r>
              <a:rPr lang="zh-TW" altLang="en-US" dirty="0"/>
              <a:t>偽造 </a:t>
            </a:r>
            <a:r>
              <a:rPr lang="en-US" altLang="zh-TW" dirty="0"/>
              <a:t>Waystation IP</a:t>
            </a:r>
            <a:r>
              <a:rPr lang="zh-TW" altLang="en-US" dirty="0"/>
              <a:t>，繞過防火牆。</a:t>
            </a:r>
            <a:endParaRPr lang="en-US" altLang="zh-TW" dirty="0"/>
          </a:p>
          <a:p>
            <a:pPr marL="849313" lvl="1" indent="-457200">
              <a:buFont typeface="+mj-lt"/>
              <a:buAutoNum type="arabicPeriod"/>
            </a:pPr>
            <a:r>
              <a:rPr lang="en-US" altLang="zh-TW" dirty="0"/>
              <a:t>- </a:t>
            </a:r>
            <a:r>
              <a:rPr lang="zh-TW" altLang="en-US" dirty="0"/>
              <a:t>橫向移動至其他 </a:t>
            </a:r>
            <a:r>
              <a:rPr lang="en-US" altLang="zh-TW" dirty="0"/>
              <a:t>VLAN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攻擊者可持續隱匿存在，並操控網路流量。</a:t>
            </a:r>
          </a:p>
          <a:p>
            <a:pPr marL="136525" indent="0">
              <a:buNone/>
            </a:pP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0CDDC43-7450-4078-AB9F-9774482B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2362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AB0C0170-65C5-4469-A0DC-AA8CCF42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pic>
        <p:nvPicPr>
          <p:cNvPr id="2050" name="Picture 2" descr="https://www.trendmicro.com/content/dam/trendmicro/global/en/research/25/j/operation-zero-disco/fig6-cisco.png">
            <a:extLst>
              <a:ext uri="{FF2B5EF4-FFF2-40B4-BE49-F238E27FC236}">
                <a16:creationId xmlns:a16="http://schemas.microsoft.com/office/drawing/2014/main" id="{091B424E-497D-440B-A495-55B95B2ABA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5904656" cy="5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518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C7501A1-A73B-45C8-B09F-016833FDD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影響與風險</a:t>
            </a:r>
            <a:endParaRPr lang="en-US" altLang="zh-TW" dirty="0"/>
          </a:p>
          <a:p>
            <a:pPr lvl="1"/>
            <a:r>
              <a:rPr lang="zh-TW" altLang="en-US" dirty="0"/>
              <a:t>核心交換器與 </a:t>
            </a:r>
            <a:r>
              <a:rPr lang="en-US" altLang="zh-TW" dirty="0"/>
              <a:t>VLAN </a:t>
            </a:r>
            <a:r>
              <a:rPr lang="zh-TW" altLang="en-US" dirty="0"/>
              <a:t>網段。</a:t>
            </a:r>
            <a:endParaRPr lang="en-US" altLang="zh-TW" dirty="0"/>
          </a:p>
          <a:p>
            <a:pPr lvl="1"/>
            <a:r>
              <a:rPr lang="zh-TW" altLang="en-US" dirty="0"/>
              <a:t>舊型號設備更易受害。</a:t>
            </a:r>
            <a:endParaRPr lang="en-US" altLang="zh-TW" dirty="0"/>
          </a:p>
          <a:p>
            <a:r>
              <a:rPr lang="zh-TW" altLang="en-US" dirty="0"/>
              <a:t>風險</a:t>
            </a:r>
            <a:endParaRPr lang="en-US" altLang="zh-TW" dirty="0"/>
          </a:p>
          <a:p>
            <a:pPr lvl="1"/>
            <a:r>
              <a:rPr lang="zh-TW" altLang="en-US" dirty="0"/>
              <a:t>長期隱匿存取。</a:t>
            </a:r>
            <a:endParaRPr lang="en-US" altLang="zh-TW" dirty="0"/>
          </a:p>
          <a:p>
            <a:pPr lvl="1"/>
            <a:r>
              <a:rPr lang="zh-TW" altLang="en-US" dirty="0"/>
              <a:t>網路監控失效</a:t>
            </a:r>
          </a:p>
          <a:p>
            <a:pPr lvl="1"/>
            <a:r>
              <a:rPr lang="zh-TW" altLang="en-US" dirty="0"/>
              <a:t>防禦演練（藍隊）難以偵測</a:t>
            </a:r>
            <a:endParaRPr lang="en-US" altLang="zh-TW" dirty="0"/>
          </a:p>
          <a:p>
            <a:r>
              <a:rPr lang="zh-TW" altLang="en-US" dirty="0"/>
              <a:t>攻擊者可利用偽造 </a:t>
            </a:r>
            <a:r>
              <a:rPr lang="en-US" altLang="zh-TW" dirty="0"/>
              <a:t>IP/MAC </a:t>
            </a:r>
            <a:r>
              <a:rPr lang="zh-TW" altLang="en-US" dirty="0"/>
              <a:t>地址進一步滲透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0CDDC43-7450-4078-AB9F-9774482B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27DFF7-0D54-4B53-BF2C-487606D1E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zh-TW" altLang="zh-TW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網路監控失效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967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C7501A1-A73B-45C8-B09F-016833FDD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防禦與建議</a:t>
            </a:r>
            <a:endParaRPr lang="en-US" altLang="zh-TW" dirty="0"/>
          </a:p>
          <a:p>
            <a:pPr lvl="1"/>
            <a:r>
              <a:rPr lang="zh-TW" altLang="en-US" dirty="0"/>
              <a:t>偵測：流量監控</a:t>
            </a:r>
            <a:endParaRPr lang="en-US" altLang="zh-TW" dirty="0"/>
          </a:p>
          <a:p>
            <a:pPr lvl="1"/>
            <a:r>
              <a:rPr lang="zh-TW" altLang="en-US" dirty="0"/>
              <a:t>防範：</a:t>
            </a:r>
            <a:endParaRPr lang="en-US" altLang="zh-TW" dirty="0"/>
          </a:p>
          <a:p>
            <a:pPr lvl="2"/>
            <a:r>
              <a:rPr lang="zh-TW" altLang="en-US" dirty="0"/>
              <a:t>更新 </a:t>
            </a:r>
            <a:r>
              <a:rPr lang="en-US" altLang="zh-TW" dirty="0"/>
              <a:t>Cisco </a:t>
            </a:r>
            <a:r>
              <a:rPr lang="zh-TW" altLang="en-US" dirty="0"/>
              <a:t>修補程式。</a:t>
            </a:r>
            <a:endParaRPr lang="en-US" altLang="zh-TW" dirty="0"/>
          </a:p>
          <a:p>
            <a:pPr lvl="2"/>
            <a:r>
              <a:rPr lang="zh-TW" altLang="en-US" dirty="0"/>
              <a:t>停用不必要的 </a:t>
            </a:r>
            <a:r>
              <a:rPr lang="en-US" altLang="zh-TW" dirty="0"/>
              <a:t>SNMP/Telnet</a:t>
            </a:r>
            <a:r>
              <a:rPr lang="zh-TW" altLang="en-US" dirty="0"/>
              <a:t>。</a:t>
            </a:r>
            <a:endParaRPr lang="en-US" altLang="zh-TW" dirty="0"/>
          </a:p>
          <a:p>
            <a:pPr lvl="2"/>
            <a:r>
              <a:rPr lang="zh-TW" altLang="en-US" dirty="0"/>
              <a:t>強化 </a:t>
            </a:r>
            <a:r>
              <a:rPr lang="en-US" altLang="zh-TW" dirty="0"/>
              <a:t>ACL </a:t>
            </a:r>
            <a:r>
              <a:rPr lang="zh-TW" altLang="en-US" dirty="0"/>
              <a:t>與 </a:t>
            </a:r>
            <a:r>
              <a:rPr lang="en-US" altLang="zh-TW" dirty="0"/>
              <a:t>AAA </a:t>
            </a:r>
            <a:r>
              <a:rPr lang="zh-TW" altLang="en-US" dirty="0"/>
              <a:t>認證。</a:t>
            </a:r>
            <a:endParaRPr lang="en-US" altLang="zh-TW" dirty="0"/>
          </a:p>
          <a:p>
            <a:pPr lvl="2"/>
            <a:r>
              <a:rPr lang="zh-TW" altLang="en-US" dirty="0"/>
              <a:t>部署入侵防護系統（</a:t>
            </a:r>
            <a:r>
              <a:rPr lang="en-US" altLang="zh-TW" dirty="0"/>
              <a:t>IPS</a:t>
            </a:r>
            <a:r>
              <a:rPr lang="zh-TW" altLang="en-US" dirty="0"/>
              <a:t>）。</a:t>
            </a:r>
            <a:endParaRPr lang="en-US" altLang="zh-TW" dirty="0"/>
          </a:p>
          <a:p>
            <a:pPr lvl="1"/>
            <a:r>
              <a:rPr lang="zh-TW" altLang="en-US" dirty="0"/>
              <a:t>建議：若懷疑受影響，立即聯繫 </a:t>
            </a:r>
            <a:r>
              <a:rPr lang="en-US" altLang="zh-TW" dirty="0"/>
              <a:t>Cisco TAC </a:t>
            </a:r>
            <a:r>
              <a:rPr lang="zh-TW" altLang="en-US" dirty="0"/>
              <a:t>進行低階檢查。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0CDDC43-7450-4078-AB9F-9774482B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2744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DE96053-E4C1-437C-9465-D7323B192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據可靠情資顯示，趨勢科技因資安事件調查，發現針對思科設備特定弱點攻擊事件，與思科公司合作，察知駭客利用漏洞對特定型號設備</a:t>
            </a:r>
            <a:r>
              <a:rPr lang="en-US" altLang="zh-TW" dirty="0"/>
              <a:t>(Cisco 9400</a:t>
            </a:r>
            <a:r>
              <a:rPr lang="zh-TW" altLang="en-US" dirty="0"/>
              <a:t>、</a:t>
            </a:r>
            <a:r>
              <a:rPr lang="en-US" altLang="zh-TW" dirty="0"/>
              <a:t>9300</a:t>
            </a:r>
            <a:r>
              <a:rPr lang="zh-TW" altLang="en-US" dirty="0"/>
              <a:t>、舊款 </a:t>
            </a:r>
            <a:r>
              <a:rPr lang="en-US" altLang="zh-TW" dirty="0"/>
              <a:t>3750G </a:t>
            </a:r>
            <a:r>
              <a:rPr lang="zh-TW" altLang="en-US" dirty="0"/>
              <a:t>系列</a:t>
            </a:r>
            <a:r>
              <a:rPr lang="en-US" altLang="zh-TW" dirty="0"/>
              <a:t>)</a:t>
            </a:r>
            <a:r>
              <a:rPr lang="zh-TW" altLang="en-US" dirty="0"/>
              <a:t>，遠端執行程式碼（</a:t>
            </a:r>
            <a:r>
              <a:rPr lang="en-US" altLang="zh-TW" dirty="0"/>
              <a:t>RCE</a:t>
            </a:r>
            <a:r>
              <a:rPr lang="zh-TW" altLang="en-US" dirty="0"/>
              <a:t>），植入 </a:t>
            </a:r>
            <a:r>
              <a:rPr lang="en-US" altLang="zh-TW" dirty="0"/>
              <a:t>Linux Rootkit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利用通用密碼「</a:t>
            </a:r>
            <a:r>
              <a:rPr lang="en-US" altLang="zh-TW" dirty="0"/>
              <a:t>disco</a:t>
            </a:r>
            <a:r>
              <a:rPr lang="zh-TW" altLang="en-US" dirty="0"/>
              <a:t>」，在 </a:t>
            </a:r>
            <a:r>
              <a:rPr lang="en-US" altLang="zh-TW" dirty="0" err="1"/>
              <a:t>IOSd</a:t>
            </a:r>
            <a:r>
              <a:rPr lang="en-US" altLang="zh-TW" dirty="0"/>
              <a:t> </a:t>
            </a:r>
            <a:r>
              <a:rPr lang="zh-TW" altLang="en-US" dirty="0"/>
              <a:t>記憶體中安裝掛鉤（</a:t>
            </a:r>
            <a:r>
              <a:rPr lang="en-US" altLang="zh-TW" dirty="0"/>
              <a:t>hook</a:t>
            </a:r>
            <a:r>
              <a:rPr lang="zh-TW" altLang="en-US" dirty="0"/>
              <a:t>），且使用調查時未知漏洞，得名「</a:t>
            </a:r>
            <a:r>
              <a:rPr lang="en-US" altLang="zh-TW" dirty="0"/>
              <a:t>Zero Disco</a:t>
            </a:r>
            <a:r>
              <a:rPr lang="zh-TW" altLang="en-US" dirty="0"/>
              <a:t>」。</a:t>
            </a:r>
            <a:endParaRPr lang="en-US" altLang="zh-TW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1649414-858D-4B41-980C-A597AED3F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b="0" dirty="0"/>
          </a:p>
        </p:txBody>
      </p:sp>
    </p:spTree>
    <p:extLst>
      <p:ext uri="{BB962C8B-B14F-4D97-AF65-F5344CB8AC3E}">
        <p14:creationId xmlns:p14="http://schemas.microsoft.com/office/powerpoint/2010/main" val="12077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CVE-2017-3881</a:t>
            </a:r>
          </a:p>
          <a:p>
            <a:pPr lvl="1"/>
            <a:r>
              <a:rPr lang="en-US" altLang="zh-TW" dirty="0"/>
              <a:t>CVE-2017-3881 </a:t>
            </a:r>
            <a:r>
              <a:rPr lang="zh-TW" altLang="en-US" dirty="0"/>
              <a:t>是一個影響 </a:t>
            </a:r>
            <a:r>
              <a:rPr lang="en-US" altLang="zh-TW" dirty="0"/>
              <a:t>Cisco IOS </a:t>
            </a:r>
            <a:r>
              <a:rPr lang="zh-TW" altLang="en-US" dirty="0"/>
              <a:t>與 </a:t>
            </a:r>
            <a:r>
              <a:rPr lang="en-US" altLang="zh-TW" dirty="0"/>
              <a:t>IOS XE </a:t>
            </a:r>
            <a:r>
              <a:rPr lang="zh-TW" altLang="en-US" dirty="0"/>
              <a:t>軟體的重大安全漏洞，存在於 </a:t>
            </a:r>
            <a:r>
              <a:rPr lang="en-US" altLang="zh-TW" dirty="0"/>
              <a:t>Cluster Management Protocol (CMP) </a:t>
            </a:r>
            <a:r>
              <a:rPr lang="zh-TW" altLang="en-US" dirty="0"/>
              <a:t>的處理機制中。</a:t>
            </a:r>
            <a:endParaRPr lang="en-US" altLang="zh-TW" dirty="0"/>
          </a:p>
          <a:p>
            <a:pPr lvl="2"/>
            <a:r>
              <a:rPr lang="en-US" altLang="zh-TW" dirty="0"/>
              <a:t>CMP </a:t>
            </a:r>
            <a:r>
              <a:rPr lang="zh-TW" altLang="en-US" dirty="0"/>
              <a:t>使用 </a:t>
            </a:r>
            <a:r>
              <a:rPr lang="en-US" altLang="zh-TW" dirty="0"/>
              <a:t>Telnet </a:t>
            </a:r>
            <a:r>
              <a:rPr lang="zh-TW" altLang="en-US" dirty="0"/>
              <a:t>作為叢集成員間的信令與命令協定。</a:t>
            </a:r>
            <a:endParaRPr lang="en-US" altLang="zh-TW" dirty="0"/>
          </a:p>
          <a:p>
            <a:pPr lvl="2"/>
            <a:r>
              <a:rPr lang="en-US" altLang="zh-TW" dirty="0"/>
              <a:t>CMP </a:t>
            </a:r>
            <a:r>
              <a:rPr lang="zh-TW" altLang="en-US" dirty="0"/>
              <a:t>對這些特殊 </a:t>
            </a:r>
            <a:r>
              <a:rPr lang="en-US" altLang="zh-TW" dirty="0"/>
              <a:t>Telnet </a:t>
            </a:r>
            <a:r>
              <a:rPr lang="zh-TW" altLang="en-US" dirty="0"/>
              <a:t>指令的處理存在缺陷，導致攻擊者能透過惡意構造的 </a:t>
            </a:r>
            <a:r>
              <a:rPr lang="en-US" altLang="zh-TW" dirty="0"/>
              <a:t>Telnet </a:t>
            </a:r>
            <a:r>
              <a:rPr lang="zh-TW" altLang="en-US" dirty="0"/>
              <a:t>封包來利用漏洞。</a:t>
            </a:r>
          </a:p>
          <a:p>
            <a:pPr lvl="2"/>
            <a:r>
              <a:rPr lang="zh-TW" altLang="en-US" dirty="0"/>
              <a:t>駭客可在 未經驗證的情況下 遠端執行任意程式碼，取得設備完整控制權限，也可能強制設備重新載入 </a:t>
            </a:r>
            <a:r>
              <a:rPr lang="en-US" altLang="zh-TW" dirty="0"/>
              <a:t>(reload)</a:t>
            </a:r>
            <a:r>
              <a:rPr lang="zh-TW" altLang="en-US" dirty="0"/>
              <a:t>，造成服務中斷。</a:t>
            </a:r>
          </a:p>
          <a:p>
            <a:pPr lvl="2"/>
            <a:endParaRPr lang="zh-TW" altLang="en-US" dirty="0"/>
          </a:p>
          <a:p>
            <a:pPr lvl="2"/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86338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CVE-2017-3881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5E626D4-9B27-44BD-AE53-498BD879F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120106"/>
            <a:ext cx="4952393" cy="473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17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CVE-2017-3881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5045886-485F-4962-A402-88862237D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132856"/>
            <a:ext cx="6188196" cy="492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16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CVE-2025-20352</a:t>
            </a:r>
          </a:p>
          <a:p>
            <a:pPr lvl="1"/>
            <a:r>
              <a:rPr lang="en-US" altLang="zh-TW" dirty="0"/>
              <a:t>CVE-2025-20352 </a:t>
            </a:r>
            <a:r>
              <a:rPr lang="zh-TW" altLang="en-US" dirty="0"/>
              <a:t>是一個影響 </a:t>
            </a:r>
            <a:r>
              <a:rPr lang="en-US" altLang="zh-TW" dirty="0"/>
              <a:t>Cisco IOS </a:t>
            </a:r>
            <a:r>
              <a:rPr lang="zh-TW" altLang="en-US" dirty="0"/>
              <a:t>與 </a:t>
            </a:r>
            <a:r>
              <a:rPr lang="en-US" altLang="zh-TW" dirty="0"/>
              <a:t>IOS XE </a:t>
            </a:r>
            <a:r>
              <a:rPr lang="zh-TW" altLang="en-US" dirty="0"/>
              <a:t>軟體 的高風險安全漏洞，屬於 堆疊型緩衝區溢位 </a:t>
            </a:r>
            <a:r>
              <a:rPr lang="en-US" altLang="zh-TW" dirty="0"/>
              <a:t>(Stack-based Buffer Overflow) </a:t>
            </a:r>
            <a:r>
              <a:rPr lang="zh-TW" altLang="en-US" dirty="0"/>
              <a:t>問題。</a:t>
            </a:r>
          </a:p>
          <a:p>
            <a:pPr lvl="1"/>
            <a:r>
              <a:rPr lang="zh-TW" altLang="en-US" dirty="0"/>
              <a:t>漏洞存在於 </a:t>
            </a:r>
            <a:r>
              <a:rPr lang="en-US" altLang="zh-TW" dirty="0"/>
              <a:t>SNMP (</a:t>
            </a:r>
            <a:r>
              <a:rPr lang="zh-TW" altLang="en-US" dirty="0"/>
              <a:t>簡單網路管理協定</a:t>
            </a:r>
            <a:r>
              <a:rPr lang="en-US" altLang="zh-TW" dirty="0"/>
              <a:t>) </a:t>
            </a:r>
            <a:r>
              <a:rPr lang="zh-TW" altLang="en-US" dirty="0"/>
              <a:t>子系統中，當設備處理特製的 </a:t>
            </a:r>
            <a:r>
              <a:rPr lang="en-US" altLang="zh-TW" dirty="0"/>
              <a:t>SNMP </a:t>
            </a:r>
            <a:r>
              <a:rPr lang="zh-TW" altLang="en-US" dirty="0"/>
              <a:t>封包時，缺乏適當的輸入驗證，導致攻擊者能夠利用此缺陷。</a:t>
            </a:r>
            <a:endParaRPr lang="en-US" altLang="zh-TW" dirty="0"/>
          </a:p>
          <a:p>
            <a:pPr lvl="2"/>
            <a:r>
              <a:rPr lang="zh-TW" altLang="en-US" dirty="0"/>
              <a:t>低權限攻擊者→取得重啟設備及拒絕服務權限。</a:t>
            </a:r>
          </a:p>
          <a:p>
            <a:pPr lvl="2"/>
            <a:r>
              <a:rPr lang="zh-TW" altLang="en-US" dirty="0"/>
              <a:t>高權限攻擊者→取得</a:t>
            </a:r>
            <a:r>
              <a:rPr lang="en-US" altLang="zh-TW" dirty="0"/>
              <a:t>root</a:t>
            </a:r>
            <a:r>
              <a:rPr lang="zh-TW" altLang="en-US" dirty="0"/>
              <a:t>控制權限。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37547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CVE-2025-20352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E934FD-65EA-4D49-8DCB-82C7459D7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16" y="2204864"/>
            <a:ext cx="7663367" cy="445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5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月有</a:t>
            </a:r>
            <a:r>
              <a:rPr lang="en-US" altLang="zh-TW" dirty="0"/>
              <a:t>4</a:t>
            </a:r>
            <a:r>
              <a:rPr lang="zh-TW" altLang="en-US" dirty="0"/>
              <a:t>個國內</a:t>
            </a:r>
            <a:r>
              <a:rPr lang="en-US" altLang="zh-TW" dirty="0"/>
              <a:t>IP</a:t>
            </a:r>
            <a:r>
              <a:rPr lang="zh-TW" altLang="en-US" dirty="0"/>
              <a:t>回連中國網軍位於國外中繼站，遭國內資安公司通報，本局遂立案調查。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經查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皆屬同一間●●股份有限公司，該公司為製造業廠商。</a:t>
            </a:r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位址回連中國網軍中繼站案</a:t>
            </a:r>
          </a:p>
        </p:txBody>
      </p:sp>
    </p:spTree>
    <p:extLst>
      <p:ext uri="{BB962C8B-B14F-4D97-AF65-F5344CB8AC3E}">
        <p14:creationId xmlns:p14="http://schemas.microsoft.com/office/powerpoint/2010/main" val="42020707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8D3510E-6606-45B4-874D-9B3665AC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CVE-2025-20352</a:t>
            </a:r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2155DE-90B7-4726-B0AF-B1B69F083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/>
              <a:t>Zero Disco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FF8A32-22BC-4131-B36A-9D22E137F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162821"/>
            <a:ext cx="5472608" cy="469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36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62D76D2-87E1-40B4-88E4-34C8A8BAE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https://www.trendmicro.com/zh_tw/research/25/j/operation-zero-disco-cisco-snmp-vulnerability-exploit.html</a:t>
            </a:r>
            <a:endParaRPr lang="en-US" altLang="zh-TW" dirty="0"/>
          </a:p>
          <a:p>
            <a:r>
              <a:rPr lang="en-US" altLang="zh-TW" dirty="0">
                <a:hlinkClick r:id="rId3"/>
              </a:rPr>
              <a:t>https://nvd.nist.gov/vuln/detail/cve-2017-3881</a:t>
            </a:r>
            <a:endParaRPr lang="en-US" altLang="zh-TW" dirty="0"/>
          </a:p>
          <a:p>
            <a:r>
              <a:rPr lang="en-US" altLang="zh-TW" dirty="0">
                <a:hlinkClick r:id="rId4"/>
              </a:rPr>
              <a:t>https://nvd.nist.gov/vuln/detail/CVE-2025-20352</a:t>
            </a:r>
            <a:endParaRPr lang="en-US" altLang="zh-TW" dirty="0"/>
          </a:p>
          <a:p>
            <a:r>
              <a:rPr lang="en-US" altLang="zh-TW" dirty="0">
                <a:hlinkClick r:id="rId5"/>
              </a:rPr>
              <a:t>https://github.com/artkond/cisco-rce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E5F91D3-001F-4BE4-BF60-9BF019425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3897859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B2B6D5E-B213-4DB9-A015-C630A7778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第一個案例，為軍工產業下轄公司遭</a:t>
            </a:r>
            <a:r>
              <a:rPr lang="en-US" altLang="zh-TW" dirty="0"/>
              <a:t>APT</a:t>
            </a:r>
            <a:r>
              <a:rPr lang="zh-TW" altLang="en-US" dirty="0"/>
              <a:t>族群入侵，竊取內部資料之事件。建議單位加強員工教育訓練，避免遭釣魚郵件等針對性攻擊；另單位內部建議布建端點監控，及時發現駭侵事實，遏止資料外洩。</a:t>
            </a:r>
            <a:endParaRPr lang="en-US" altLang="zh-TW" dirty="0"/>
          </a:p>
          <a:p>
            <a:r>
              <a:rPr lang="zh-TW" altLang="en-US" dirty="0"/>
              <a:t>第二個案例，為國內政府單位軟體供應廠商內部使用網站服務遭駭客入侵，竊取帳號密碼事件。建議單位開放對外服務，建立端點監控等即時監管機制，並於外部布建</a:t>
            </a:r>
            <a:r>
              <a:rPr lang="en-US" altLang="zh-TW" dirty="0"/>
              <a:t>WAF</a:t>
            </a:r>
            <a:r>
              <a:rPr lang="zh-TW" altLang="en-US" dirty="0"/>
              <a:t>等防禦機制。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D5A79A7-BF17-425C-933C-9EB72BD2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26316974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0773F50-0F45-4316-AFEA-605C7B63A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第三個案例，為駭客取得某特定</a:t>
            </a:r>
            <a:r>
              <a:rPr lang="en-US" altLang="zh-TW" dirty="0"/>
              <a:t>EIP</a:t>
            </a:r>
            <a:r>
              <a:rPr lang="zh-TW" altLang="en-US" dirty="0"/>
              <a:t>系統弱點，對國內該產品客戶進行攻擊之事件；建議</a:t>
            </a:r>
            <a:r>
              <a:rPr lang="en-US" altLang="zh-TW" dirty="0"/>
              <a:t>EIP</a:t>
            </a:r>
            <a:r>
              <a:rPr lang="zh-TW" altLang="en-US" dirty="0"/>
              <a:t>廠商盡速修補相關漏洞，嚴格限制特定功能服務權限；建議使用</a:t>
            </a:r>
            <a:r>
              <a:rPr lang="en-US" altLang="zh-TW" dirty="0"/>
              <a:t>EIP</a:t>
            </a:r>
            <a:r>
              <a:rPr lang="zh-TW" altLang="en-US" dirty="0"/>
              <a:t>廠商定期檢視帳號使用情形，即時作軟體更新。</a:t>
            </a:r>
            <a:endParaRPr lang="en-US" altLang="zh-TW" dirty="0"/>
          </a:p>
          <a:p>
            <a:r>
              <a:rPr lang="zh-TW" altLang="en-US" dirty="0"/>
              <a:t>最後，本次提列為趨勢科技於</a:t>
            </a:r>
            <a:r>
              <a:rPr lang="en-US" altLang="zh-TW"/>
              <a:t>114</a:t>
            </a:r>
            <a:r>
              <a:rPr lang="zh-TW" altLang="en-US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月對外發表之相關事件調查。其結果顯示駭客針對思科產品的邊緣設備進行攻擊，入侵、取得權限、隱匿及持續攻擊手法皆極為隱密，研判恐存有未知漏洞，尚須持續關注及追查。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707D030-87B3-40B4-9EE6-AF86CB618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425638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54002"/>
            <a:ext cx="8229600" cy="4511302"/>
          </a:xfrm>
        </p:spPr>
        <p:txBody>
          <a:bodyPr/>
          <a:lstStyle/>
          <a:p>
            <a:r>
              <a:rPr lang="en-US" altLang="zh-TW" dirty="0"/>
              <a:t>114</a:t>
            </a:r>
            <a:r>
              <a:rPr lang="zh-TW" altLang="en-US" dirty="0"/>
              <a:t>年</a:t>
            </a:r>
            <a:r>
              <a:rPr lang="en-US" altLang="zh-TW" dirty="0"/>
              <a:t>1</a:t>
            </a:r>
            <a:r>
              <a:rPr lang="zh-TW" altLang="en-US" dirty="0"/>
              <a:t>月間前往調查，該公司於</a:t>
            </a:r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月發現異常，並已委由資安公司先行調查，出具相關資安報告供本局參卓。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檢視調查結果查知，駭客於</a:t>
            </a:r>
            <a:r>
              <a:rPr lang="en-US" altLang="zh-TW" dirty="0"/>
              <a:t>9</a:t>
            </a:r>
            <a:r>
              <a:rPr lang="zh-TW" altLang="en-US" dirty="0"/>
              <a:t>月間利用內部員工電腦植入惡意程式後，橫向移動至同網段多臺主機設備，並打包部分主機檔案相關資料。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位址回連中國網軍中繼站案</a:t>
            </a:r>
          </a:p>
        </p:txBody>
      </p:sp>
    </p:spTree>
    <p:extLst>
      <p:ext uri="{BB962C8B-B14F-4D97-AF65-F5344CB8AC3E}">
        <p14:creationId xmlns:p14="http://schemas.microsoft.com/office/powerpoint/2010/main" val="3915483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續查該中繼站</a:t>
            </a:r>
            <a:r>
              <a:rPr lang="en-US" altLang="zh-TW" dirty="0"/>
              <a:t>IP</a:t>
            </a:r>
            <a:r>
              <a:rPr lang="zh-TW" altLang="en-US" dirty="0"/>
              <a:t>屬二類電信業者，續向其調閱事發時相關紀錄檔，查知租用人使用一次性信箱及偽冒姓名，曾於事發前後由香港</a:t>
            </a:r>
            <a:r>
              <a:rPr lang="en-US" altLang="zh-TW" dirty="0"/>
              <a:t>IP</a:t>
            </a:r>
            <a:r>
              <a:rPr lang="zh-TW" altLang="en-US" dirty="0"/>
              <a:t>登入該設備，惟事後因未進行續租，其主機已刪除。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續向該業者諮詢此</a:t>
            </a:r>
            <a:r>
              <a:rPr lang="en-US" altLang="zh-TW" dirty="0"/>
              <a:t>IP</a:t>
            </a:r>
            <a:r>
              <a:rPr lang="zh-TW" altLang="en-US" dirty="0"/>
              <a:t>後續相關活動，疑似後續遭中國使用者用於翻牆連線及</a:t>
            </a:r>
            <a:r>
              <a:rPr lang="en-US" altLang="zh-TW" dirty="0"/>
              <a:t>VPN</a:t>
            </a:r>
            <a:r>
              <a:rPr lang="zh-TW" altLang="en-US" dirty="0"/>
              <a:t>使用。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</p:spTree>
    <p:extLst>
      <p:ext uri="{BB962C8B-B14F-4D97-AF65-F5344CB8AC3E}">
        <p14:creationId xmlns:p14="http://schemas.microsoft.com/office/powerpoint/2010/main" val="14860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5DB1174-0F5F-4597-9961-AB6455F1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  <p:pic>
        <p:nvPicPr>
          <p:cNvPr id="4" name="圖形 3" descr="程式設計師">
            <a:extLst>
              <a:ext uri="{FF2B5EF4-FFF2-40B4-BE49-F238E27FC236}">
                <a16:creationId xmlns:a16="http://schemas.microsoft.com/office/drawing/2014/main" id="{B2B6F170-3BDD-4B11-A228-1B2CFC42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982" y="4027132"/>
            <a:ext cx="734326" cy="73432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8AA87DF-F007-49F9-AEDB-37FEDD8A7C54}"/>
              </a:ext>
            </a:extLst>
          </p:cNvPr>
          <p:cNvSpPr/>
          <p:nvPr/>
        </p:nvSpPr>
        <p:spPr>
          <a:xfrm>
            <a:off x="1519652" y="445612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/>
              <a:t>駭客</a:t>
            </a:r>
            <a:endParaRPr lang="en-US" altLang="zh-TW" dirty="0"/>
          </a:p>
        </p:txBody>
      </p:sp>
      <p:pic>
        <p:nvPicPr>
          <p:cNvPr id="7" name="圖形 6" descr="雲">
            <a:extLst>
              <a:ext uri="{FF2B5EF4-FFF2-40B4-BE49-F238E27FC236}">
                <a16:creationId xmlns:a16="http://schemas.microsoft.com/office/drawing/2014/main" id="{925CF149-23A9-4852-B5E1-DB554F2B0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6481" y="1681240"/>
            <a:ext cx="1937094" cy="1937094"/>
          </a:xfrm>
          <a:prstGeom prst="rect">
            <a:avLst/>
          </a:prstGeom>
        </p:spPr>
      </p:pic>
      <p:pic>
        <p:nvPicPr>
          <p:cNvPr id="9" name="圖形 8" descr="資料庫">
            <a:extLst>
              <a:ext uri="{FF2B5EF4-FFF2-40B4-BE49-F238E27FC236}">
                <a16:creationId xmlns:a16="http://schemas.microsoft.com/office/drawing/2014/main" id="{70D3D1C3-A602-40DB-94EC-85C2EC3B9D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1408" y="2251342"/>
            <a:ext cx="601216" cy="601216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250D8FC8-8A60-44CA-B07D-6F98F44CCB30}"/>
              </a:ext>
            </a:extLst>
          </p:cNvPr>
          <p:cNvCxnSpPr>
            <a:cxnSpLocks/>
          </p:cNvCxnSpPr>
          <p:nvPr/>
        </p:nvCxnSpPr>
        <p:spPr>
          <a:xfrm flipV="1">
            <a:off x="2051720" y="3113557"/>
            <a:ext cx="504056" cy="7669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6A03961-70C8-41DC-984D-23B18A21B5E0}"/>
              </a:ext>
            </a:extLst>
          </p:cNvPr>
          <p:cNvSpPr txBox="1"/>
          <p:nvPr/>
        </p:nvSpPr>
        <p:spPr>
          <a:xfrm>
            <a:off x="1657417" y="31950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租用</a:t>
            </a:r>
          </a:p>
        </p:txBody>
      </p:sp>
      <p:pic>
        <p:nvPicPr>
          <p:cNvPr id="19" name="圖形 18" descr="從雲端下載">
            <a:extLst>
              <a:ext uri="{FF2B5EF4-FFF2-40B4-BE49-F238E27FC236}">
                <a16:creationId xmlns:a16="http://schemas.microsoft.com/office/drawing/2014/main" id="{CF0BE6FD-ABE1-4E9F-B64F-6DB1185C3C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0" y="2082554"/>
            <a:ext cx="1346446" cy="1346446"/>
          </a:xfrm>
          <a:prstGeom prst="rect">
            <a:avLst/>
          </a:prstGeom>
        </p:spPr>
      </p:pic>
      <p:pic>
        <p:nvPicPr>
          <p:cNvPr id="1026" name="Picture 2" descr="神秘的电脑黑客人物插画, 駭客, 駭客攻擊, 匿名的向量圖案素材免費下載，PNG，EPS和AI素材下載- Pngtree">
            <a:extLst>
              <a:ext uri="{FF2B5EF4-FFF2-40B4-BE49-F238E27FC236}">
                <a16:creationId xmlns:a16="http://schemas.microsoft.com/office/drawing/2014/main" id="{EBB06525-5DC9-42FE-8929-56088B79E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7" t="19095" r="17839" b="17785"/>
          <a:stretch/>
        </p:blipFill>
        <p:spPr bwMode="auto">
          <a:xfrm>
            <a:off x="1428771" y="3645467"/>
            <a:ext cx="828092" cy="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圖形 20" descr="問號">
            <a:extLst>
              <a:ext uri="{FF2B5EF4-FFF2-40B4-BE49-F238E27FC236}">
                <a16:creationId xmlns:a16="http://schemas.microsoft.com/office/drawing/2014/main" id="{EFC22343-CC8C-4039-9603-7B07CADED4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43982" y="2336304"/>
            <a:ext cx="914400" cy="914400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0C24FD97-8F54-414C-8D7D-95D79070E701}"/>
              </a:ext>
            </a:extLst>
          </p:cNvPr>
          <p:cNvSpPr txBox="1"/>
          <p:nvPr/>
        </p:nvSpPr>
        <p:spPr>
          <a:xfrm>
            <a:off x="6652772" y="4761458"/>
            <a:ext cx="1101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疑似人力資源人員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546E6769-942F-4327-9254-0BC976300624}"/>
              </a:ext>
            </a:extLst>
          </p:cNvPr>
          <p:cNvCxnSpPr>
            <a:cxnSpLocks/>
            <a:stCxn id="21" idx="2"/>
            <a:endCxn id="4" idx="0"/>
          </p:cNvCxnSpPr>
          <p:nvPr/>
        </p:nvCxnSpPr>
        <p:spPr>
          <a:xfrm flipH="1">
            <a:off x="7211145" y="3250704"/>
            <a:ext cx="90037" cy="7764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31215CD-8E09-499F-91D2-1C7C504217CB}"/>
              </a:ext>
            </a:extLst>
          </p:cNvPr>
          <p:cNvSpPr txBox="1"/>
          <p:nvPr/>
        </p:nvSpPr>
        <p:spPr>
          <a:xfrm>
            <a:off x="5927928" y="3154464"/>
            <a:ext cx="1512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FF0000"/>
                </a:solidFill>
              </a:rPr>
              <a:t>取得並開啟惡意文件，連線下載</a:t>
            </a:r>
            <a:r>
              <a:rPr lang="en-US" altLang="zh-TW" sz="1400" dirty="0" err="1">
                <a:solidFill>
                  <a:srgbClr val="FF0000"/>
                </a:solidFill>
              </a:rPr>
              <a:t>ShadowPad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FCE9DC96-E77F-44F4-A658-735D61C12E86}"/>
              </a:ext>
            </a:extLst>
          </p:cNvPr>
          <p:cNvCxnSpPr>
            <a:cxnSpLocks/>
          </p:cNvCxnSpPr>
          <p:nvPr/>
        </p:nvCxnSpPr>
        <p:spPr>
          <a:xfrm flipH="1" flipV="1">
            <a:off x="5652120" y="3180016"/>
            <a:ext cx="1274581" cy="10292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6E80C0B6-5642-4A49-91B6-FED26A5EE7EF}"/>
              </a:ext>
            </a:extLst>
          </p:cNvPr>
          <p:cNvCxnSpPr>
            <a:cxnSpLocks/>
          </p:cNvCxnSpPr>
          <p:nvPr/>
        </p:nvCxnSpPr>
        <p:spPr>
          <a:xfrm>
            <a:off x="5513316" y="3260013"/>
            <a:ext cx="1263870" cy="10142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圖形 36" descr="資料庫">
            <a:extLst>
              <a:ext uri="{FF2B5EF4-FFF2-40B4-BE49-F238E27FC236}">
                <a16:creationId xmlns:a16="http://schemas.microsoft.com/office/drawing/2014/main" id="{29947755-B2D4-4BC8-8311-300C4F0477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08975" y="4854314"/>
            <a:ext cx="646331" cy="646331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3054EFCD-DC91-40A9-8162-68D2E9B93792}"/>
              </a:ext>
            </a:extLst>
          </p:cNvPr>
          <p:cNvSpPr/>
          <p:nvPr/>
        </p:nvSpPr>
        <p:spPr>
          <a:xfrm>
            <a:off x="4517893" y="4204866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/>
              <a:t>已消失設備</a:t>
            </a:r>
            <a:endParaRPr lang="en-US" altLang="zh-TW" sz="1600" dirty="0"/>
          </a:p>
        </p:txBody>
      </p:sp>
      <p:pic>
        <p:nvPicPr>
          <p:cNvPr id="39" name="圖形 38" descr="電腦">
            <a:extLst>
              <a:ext uri="{FF2B5EF4-FFF2-40B4-BE49-F238E27FC236}">
                <a16:creationId xmlns:a16="http://schemas.microsoft.com/office/drawing/2014/main" id="{5DAD0FDD-5EF8-4C67-832F-C260246DC8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42539" y="3597230"/>
            <a:ext cx="761295" cy="761295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7C2AE181-1BC4-4487-B926-C516DFF359B4}"/>
              </a:ext>
            </a:extLst>
          </p:cNvPr>
          <p:cNvSpPr/>
          <p:nvPr/>
        </p:nvSpPr>
        <p:spPr>
          <a:xfrm>
            <a:off x="2451242" y="5500646"/>
            <a:ext cx="12186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600" dirty="0"/>
              <a:t>UOF</a:t>
            </a:r>
            <a:r>
              <a:rPr lang="zh-TW" altLang="en-US" sz="1600" dirty="0"/>
              <a:t>伺服器</a:t>
            </a:r>
            <a:endParaRPr lang="en-US" altLang="zh-TW" sz="1600" dirty="0"/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8F9FD5D1-1BB4-4775-873A-ABA51A126724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3352594" y="3977878"/>
            <a:ext cx="1389945" cy="9842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A8951D79-D3B6-428A-AC22-E1A441BB07AD}"/>
              </a:ext>
            </a:extLst>
          </p:cNvPr>
          <p:cNvSpPr/>
          <p:nvPr/>
        </p:nvSpPr>
        <p:spPr>
          <a:xfrm>
            <a:off x="3432718" y="4292470"/>
            <a:ext cx="1447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>
                <a:solidFill>
                  <a:srgbClr val="FF0000"/>
                </a:solidFill>
              </a:rPr>
              <a:t>管理者帳號登入啟動</a:t>
            </a:r>
            <a:r>
              <a:rPr lang="en-US" altLang="zh-TW" sz="1400" dirty="0" err="1">
                <a:solidFill>
                  <a:srgbClr val="FF0000"/>
                </a:solidFill>
              </a:rPr>
              <a:t>AnyDesk</a:t>
            </a:r>
            <a:endParaRPr lang="en-US" altLang="zh-TW" sz="1400" dirty="0">
              <a:solidFill>
                <a:srgbClr val="FF0000"/>
              </a:solidFill>
            </a:endParaRPr>
          </a:p>
        </p:txBody>
      </p: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E1C8BC78-70C7-44F3-9DE2-703F315AE2EE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806045" y="3170300"/>
            <a:ext cx="226096" cy="16840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0DEEFA35-D0CA-4429-A2D4-B670F344C8F3}"/>
              </a:ext>
            </a:extLst>
          </p:cNvPr>
          <p:cNvSpPr/>
          <p:nvPr/>
        </p:nvSpPr>
        <p:spPr>
          <a:xfrm>
            <a:off x="2915369" y="3396562"/>
            <a:ext cx="12131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dirty="0" err="1">
                <a:solidFill>
                  <a:srgbClr val="FF0000"/>
                </a:solidFill>
              </a:rPr>
              <a:t>AnyDesk</a:t>
            </a:r>
            <a:r>
              <a:rPr lang="zh-TW" altLang="en-US" sz="1400" dirty="0">
                <a:solidFill>
                  <a:srgbClr val="FF0000"/>
                </a:solidFill>
              </a:rPr>
              <a:t>連入設備，將資料傳出。</a:t>
            </a:r>
            <a:endParaRPr lang="en-US" altLang="zh-TW" sz="1400" dirty="0">
              <a:solidFill>
                <a:srgbClr val="FF0000"/>
              </a:solidFill>
            </a:endParaRPr>
          </a:p>
        </p:txBody>
      </p:sp>
      <p:pic>
        <p:nvPicPr>
          <p:cNvPr id="52" name="圖形 51" descr="電腦">
            <a:extLst>
              <a:ext uri="{FF2B5EF4-FFF2-40B4-BE49-F238E27FC236}">
                <a16:creationId xmlns:a16="http://schemas.microsoft.com/office/drawing/2014/main" id="{04BC175F-7984-4C03-A608-CFBF6D7468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75010" y="5514446"/>
            <a:ext cx="914400" cy="914400"/>
          </a:xfrm>
          <a:prstGeom prst="rect">
            <a:avLst/>
          </a:prstGeom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4A887C42-D3F3-48D1-97C7-09BD5A771244}"/>
              </a:ext>
            </a:extLst>
          </p:cNvPr>
          <p:cNvSpPr/>
          <p:nvPr/>
        </p:nvSpPr>
        <p:spPr>
          <a:xfrm>
            <a:off x="5292512" y="6209867"/>
            <a:ext cx="11160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/>
              <a:t>另</a:t>
            </a:r>
            <a:r>
              <a:rPr lang="en-US" altLang="zh-TW" sz="1600" dirty="0"/>
              <a:t>2</a:t>
            </a:r>
            <a:r>
              <a:rPr lang="zh-TW" altLang="en-US" sz="1600" dirty="0"/>
              <a:t>台設備</a:t>
            </a:r>
            <a:endParaRPr lang="en-US" altLang="zh-TW" sz="1600" dirty="0"/>
          </a:p>
        </p:txBody>
      </p:sp>
      <p:cxnSp>
        <p:nvCxnSpPr>
          <p:cNvPr id="58" name="直線單箭頭接點 57">
            <a:extLst>
              <a:ext uri="{FF2B5EF4-FFF2-40B4-BE49-F238E27FC236}">
                <a16:creationId xmlns:a16="http://schemas.microsoft.com/office/drawing/2014/main" id="{330603F0-77EA-44B7-9376-EE49DE3D3DB4}"/>
              </a:ext>
            </a:extLst>
          </p:cNvPr>
          <p:cNvCxnSpPr>
            <a:cxnSpLocks/>
          </p:cNvCxnSpPr>
          <p:nvPr/>
        </p:nvCxnSpPr>
        <p:spPr>
          <a:xfrm flipH="1">
            <a:off x="3497644" y="4537203"/>
            <a:ext cx="3258437" cy="640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5ADC2BDF-1F5A-4536-8362-1718396C7FA9}"/>
              </a:ext>
            </a:extLst>
          </p:cNvPr>
          <p:cNvCxnSpPr>
            <a:cxnSpLocks/>
          </p:cNvCxnSpPr>
          <p:nvPr/>
        </p:nvCxnSpPr>
        <p:spPr>
          <a:xfrm flipH="1" flipV="1">
            <a:off x="3513495" y="5294482"/>
            <a:ext cx="1844260" cy="4019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>
            <a:extLst>
              <a:ext uri="{FF2B5EF4-FFF2-40B4-BE49-F238E27FC236}">
                <a16:creationId xmlns:a16="http://schemas.microsoft.com/office/drawing/2014/main" id="{1AC28093-0B15-47C7-9B21-EE5C9DC05A5C}"/>
              </a:ext>
            </a:extLst>
          </p:cNvPr>
          <p:cNvSpPr/>
          <p:nvPr/>
        </p:nvSpPr>
        <p:spPr>
          <a:xfrm>
            <a:off x="5100295" y="4891290"/>
            <a:ext cx="16552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>
                <a:solidFill>
                  <a:srgbClr val="FF0000"/>
                </a:solidFill>
              </a:rPr>
              <a:t>單位內部</a:t>
            </a:r>
            <a:r>
              <a:rPr lang="en-US" altLang="zh-TW" sz="1400" dirty="0">
                <a:solidFill>
                  <a:srgbClr val="FF0000"/>
                </a:solidFill>
              </a:rPr>
              <a:t>2</a:t>
            </a:r>
            <a:r>
              <a:rPr lang="zh-TW" altLang="en-US" sz="1400" dirty="0">
                <a:solidFill>
                  <a:srgbClr val="FF0000"/>
                </a:solidFill>
              </a:rPr>
              <a:t>臺遭駭設備連線</a:t>
            </a:r>
            <a:r>
              <a:rPr lang="en-US" altLang="zh-TW" sz="1400" dirty="0">
                <a:solidFill>
                  <a:srgbClr val="FF0000"/>
                </a:solidFill>
              </a:rPr>
              <a:t>UOF</a:t>
            </a:r>
            <a:r>
              <a:rPr lang="zh-TW" altLang="en-US" sz="1400" dirty="0">
                <a:solidFill>
                  <a:srgbClr val="FF0000"/>
                </a:solidFill>
              </a:rPr>
              <a:t>伺服器上的</a:t>
            </a:r>
            <a:r>
              <a:rPr lang="en-US" altLang="zh-TW" sz="1400" dirty="0" err="1">
                <a:solidFill>
                  <a:srgbClr val="FF0000"/>
                </a:solidFill>
              </a:rPr>
              <a:t>webshell</a:t>
            </a:r>
            <a:r>
              <a:rPr lang="zh-TW" altLang="en-US" sz="1400" dirty="0">
                <a:solidFill>
                  <a:srgbClr val="FF0000"/>
                </a:solidFill>
              </a:rPr>
              <a:t>檔</a:t>
            </a:r>
            <a:endParaRPr lang="en-US" altLang="zh-TW" sz="1400" dirty="0">
              <a:solidFill>
                <a:srgbClr val="FF0000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AEF69C54-38F4-450E-9D27-3D00756B916C}"/>
              </a:ext>
            </a:extLst>
          </p:cNvPr>
          <p:cNvSpPr txBox="1"/>
          <p:nvPr/>
        </p:nvSpPr>
        <p:spPr>
          <a:xfrm>
            <a:off x="4008521" y="5956573"/>
            <a:ext cx="15047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FF0000"/>
                </a:solidFill>
              </a:rPr>
              <a:t>檢視該設備亦發現</a:t>
            </a:r>
            <a:r>
              <a:rPr lang="en-US" altLang="zh-TW" sz="1400" dirty="0" err="1">
                <a:solidFill>
                  <a:srgbClr val="FF0000"/>
                </a:solidFill>
              </a:rPr>
              <a:t>ShadowPad</a:t>
            </a:r>
            <a:r>
              <a:rPr lang="zh-TW" altLang="en-US" sz="1400" dirty="0">
                <a:solidFill>
                  <a:srgbClr val="FF0000"/>
                </a:solidFill>
              </a:rPr>
              <a:t>惡意程式。</a:t>
            </a:r>
          </a:p>
        </p:txBody>
      </p:sp>
      <p:pic>
        <p:nvPicPr>
          <p:cNvPr id="1032" name="Picture 8" descr="免費圖示：nas | FreeImages">
            <a:extLst>
              <a:ext uri="{FF2B5EF4-FFF2-40B4-BE49-F238E27FC236}">
                <a16:creationId xmlns:a16="http://schemas.microsoft.com/office/drawing/2014/main" id="{5C8C24A7-2F86-46D3-8B5F-5B59853E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30" y="5495477"/>
            <a:ext cx="646331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9889A580-EE5D-4400-A763-D7702AAD1A89}"/>
              </a:ext>
            </a:extLst>
          </p:cNvPr>
          <p:cNvSpPr/>
          <p:nvPr/>
        </p:nvSpPr>
        <p:spPr>
          <a:xfrm>
            <a:off x="914547" y="6156628"/>
            <a:ext cx="5807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600" dirty="0"/>
              <a:t>NAS</a:t>
            </a: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C44CC659-635D-405C-A5E5-FF1CE7076EDA}"/>
              </a:ext>
            </a:extLst>
          </p:cNvPr>
          <p:cNvCxnSpPr>
            <a:cxnSpLocks/>
            <a:stCxn id="1032" idx="3"/>
            <a:endCxn id="37" idx="1"/>
          </p:cNvCxnSpPr>
          <p:nvPr/>
        </p:nvCxnSpPr>
        <p:spPr>
          <a:xfrm flipV="1">
            <a:off x="1442361" y="5177480"/>
            <a:ext cx="1266614" cy="6411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5834860D-0BF7-40AD-8BAA-242261704FD0}"/>
              </a:ext>
            </a:extLst>
          </p:cNvPr>
          <p:cNvSpPr txBox="1"/>
          <p:nvPr/>
        </p:nvSpPr>
        <p:spPr>
          <a:xfrm>
            <a:off x="1357631" y="4933780"/>
            <a:ext cx="905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FF0000"/>
                </a:solidFill>
              </a:rPr>
              <a:t>將</a:t>
            </a:r>
            <a:r>
              <a:rPr lang="en-US" altLang="zh-TW" sz="1400" dirty="0">
                <a:solidFill>
                  <a:srgbClr val="FF0000"/>
                </a:solidFill>
              </a:rPr>
              <a:t>NAS</a:t>
            </a:r>
            <a:r>
              <a:rPr lang="zh-TW" altLang="en-US" sz="1400" dirty="0">
                <a:solidFill>
                  <a:srgbClr val="FF0000"/>
                </a:solidFill>
              </a:rPr>
              <a:t>上資料壓縮傳出。</a:t>
            </a:r>
          </a:p>
        </p:txBody>
      </p:sp>
      <p:cxnSp>
        <p:nvCxnSpPr>
          <p:cNvPr id="76" name="直線單箭頭接點 75">
            <a:extLst>
              <a:ext uri="{FF2B5EF4-FFF2-40B4-BE49-F238E27FC236}">
                <a16:creationId xmlns:a16="http://schemas.microsoft.com/office/drawing/2014/main" id="{33ECDDA9-3421-42DE-96CF-6FA2F1503746}"/>
              </a:ext>
            </a:extLst>
          </p:cNvPr>
          <p:cNvCxnSpPr>
            <a:cxnSpLocks/>
          </p:cNvCxnSpPr>
          <p:nvPr/>
        </p:nvCxnSpPr>
        <p:spPr>
          <a:xfrm flipH="1" flipV="1">
            <a:off x="2972624" y="3239705"/>
            <a:ext cx="168592" cy="15867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6569E507-F541-4D8B-84D3-FE6D2EB98B56}"/>
              </a:ext>
            </a:extLst>
          </p:cNvPr>
          <p:cNvSpPr/>
          <p:nvPr/>
        </p:nvSpPr>
        <p:spPr>
          <a:xfrm>
            <a:off x="1982719" y="2780552"/>
            <a:ext cx="1539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400" dirty="0"/>
              <a:t>2</a:t>
            </a:r>
            <a:r>
              <a:rPr lang="zh-TW" altLang="en-US" sz="1400" dirty="0"/>
              <a:t>類電信雲端主機</a:t>
            </a:r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2252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FE5C7B8-8D2C-4321-A542-488F3255B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惡意程式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8AE1DAE-F6E4-4782-99C4-C5512F63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A800B31-A9D8-4299-AA94-93849E5A7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043455"/>
              </p:ext>
            </p:extLst>
          </p:nvPr>
        </p:nvGraphicFramePr>
        <p:xfrm>
          <a:off x="467544" y="2780928"/>
          <a:ext cx="8136904" cy="3270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6686">
                  <a:extLst>
                    <a:ext uri="{9D8B030D-6E8A-4147-A177-3AD203B41FA5}">
                      <a16:colId xmlns:a16="http://schemas.microsoft.com/office/drawing/2014/main" val="4121904528"/>
                    </a:ext>
                  </a:extLst>
                </a:gridCol>
                <a:gridCol w="4810218">
                  <a:extLst>
                    <a:ext uri="{9D8B030D-6E8A-4147-A177-3AD203B41FA5}">
                      <a16:colId xmlns:a16="http://schemas.microsoft.com/office/drawing/2014/main" val="607356751"/>
                    </a:ext>
                  </a:extLst>
                </a:gridCol>
              </a:tblGrid>
              <a:tr h="361454">
                <a:tc>
                  <a:txBody>
                    <a:bodyPr/>
                    <a:lstStyle/>
                    <a:p>
                      <a:r>
                        <a:rPr lang="zh-TW" altLang="en-US" dirty="0"/>
                        <a:t>檔名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Hash</a:t>
                      </a:r>
                      <a:r>
                        <a:rPr lang="zh-TW" altLang="en-US" dirty="0"/>
                        <a:t>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240047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UploadHandler.aspx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12d77f390491d25dbed9618c8bef7a55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908121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aspnet.aspx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2f26dddc610f2e6cd7d158222b7043b5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1636516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a.bat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4E06117FDA7D6F217B03A3A719FAAD1A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4693458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MeshAgent.msh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A7605C4A964E1B14F5B6F0087DC200DF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6290407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imjp14k.dll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b00eb5552cf407051c090caa29fbebf6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8391301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r>
                        <a:rPr kumimoji="0"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0ff484304a22a6420b0a4dbb16ddf6e4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651377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r>
                        <a:rPr lang="en-US" altLang="zh-TW" dirty="0" err="1"/>
                        <a:t>LocalCleaner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52365f172a5721194535cda304ddbaff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168149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r>
                        <a:rPr lang="en-US" altLang="zh-TW" dirty="0"/>
                        <a:t>imjp14k.dll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8e3dae034918b646f01c42786d252baa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928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32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1F03649-6ABE-4E33-89E1-55B50F2C3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IoC</a:t>
            </a:r>
            <a:endParaRPr lang="en-US" altLang="zh-TW" dirty="0"/>
          </a:p>
          <a:p>
            <a:pPr lvl="1"/>
            <a:r>
              <a:rPr lang="zh-TW" altLang="en-US" dirty="0"/>
              <a:t>惡意程式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3CE883A8-4372-4570-9101-7E521358D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我國</a:t>
            </a:r>
            <a:r>
              <a:rPr lang="en-US" altLang="zh-TW" dirty="0"/>
              <a:t>IP</a:t>
            </a:r>
            <a:r>
              <a:rPr lang="zh-TW" altLang="en-US" dirty="0"/>
              <a:t>：●</a:t>
            </a:r>
            <a:r>
              <a:rPr lang="en-US" altLang="zh-TW" dirty="0"/>
              <a:t>.●.●.●</a:t>
            </a:r>
            <a:r>
              <a:rPr lang="zh-TW" altLang="en-US" dirty="0"/>
              <a:t>等</a:t>
            </a:r>
            <a:r>
              <a:rPr lang="en-US" altLang="zh-TW" dirty="0"/>
              <a:t>4</a:t>
            </a:r>
            <a:r>
              <a:rPr lang="zh-TW" altLang="en-US" dirty="0"/>
              <a:t>個</a:t>
            </a:r>
            <a:r>
              <a:rPr lang="en-US" altLang="zh-TW" dirty="0"/>
              <a:t>IP</a:t>
            </a:r>
            <a:r>
              <a:rPr lang="zh-TW" altLang="en-US" dirty="0"/>
              <a:t>位址回連</a:t>
            </a:r>
            <a:r>
              <a:rPr lang="en-US" altLang="zh-TW" dirty="0"/>
              <a:t>A</a:t>
            </a:r>
            <a:r>
              <a:rPr lang="zh-TW" altLang="en-US" dirty="0"/>
              <a:t>中國網軍中繼站案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067B5B7-8587-42A8-9640-C9640CE75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637787"/>
              </p:ext>
            </p:extLst>
          </p:nvPr>
        </p:nvGraphicFramePr>
        <p:xfrm>
          <a:off x="467544" y="2780928"/>
          <a:ext cx="8136904" cy="1811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6686">
                  <a:extLst>
                    <a:ext uri="{9D8B030D-6E8A-4147-A177-3AD203B41FA5}">
                      <a16:colId xmlns:a16="http://schemas.microsoft.com/office/drawing/2014/main" val="4121904528"/>
                    </a:ext>
                  </a:extLst>
                </a:gridCol>
                <a:gridCol w="4810218">
                  <a:extLst>
                    <a:ext uri="{9D8B030D-6E8A-4147-A177-3AD203B41FA5}">
                      <a16:colId xmlns:a16="http://schemas.microsoft.com/office/drawing/2014/main" val="607356751"/>
                    </a:ext>
                  </a:extLst>
                </a:gridCol>
              </a:tblGrid>
              <a:tr h="361454">
                <a:tc>
                  <a:txBody>
                    <a:bodyPr/>
                    <a:lstStyle/>
                    <a:p>
                      <a:r>
                        <a:rPr lang="zh-TW" altLang="en-US" dirty="0"/>
                        <a:t>檔名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Hash</a:t>
                      </a:r>
                      <a:r>
                        <a:rPr lang="zh-TW" altLang="en-US" dirty="0"/>
                        <a:t>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240047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6d05eebe88922e48b868abae68cb02e9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908121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avc.msh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A7605C4A964E1B14F5B6F0087DC200DF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1636516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imjp14k.dll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8d20b25a6628c3bbcf4e23ec15a4f17a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4693458"/>
                  </a:ext>
                </a:extLst>
              </a:tr>
              <a:tr h="36145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zh-TW" altLang="en-US" sz="1800" kern="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2c4c894bda9fa0687c0cbabb31daa93d</a:t>
                      </a:r>
                      <a:endParaRPr lang="zh-TW" sz="1800" kern="100" baseline="0" dirty="0"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6290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791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深黑藍版" id="{F02724AE-534E-4FAE-AE36-FDC1BE729FFA}" vid="{8E7999C1-0447-4E6F-AA5E-D35A0BAA49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62498</TotalTime>
  <Words>2466</Words>
  <Application>Microsoft Office PowerPoint</Application>
  <PresentationFormat>如螢幕大小 (4:3)</PresentationFormat>
  <Paragraphs>292</Paragraphs>
  <Slides>43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8" baseType="lpstr">
      <vt:lpstr>微軟正黑體</vt:lpstr>
      <vt:lpstr>微軟正黑體</vt:lpstr>
      <vt:lpstr>新細明體</vt:lpstr>
      <vt:lpstr>標楷體</vt:lpstr>
      <vt:lpstr>標楷體</vt:lpstr>
      <vt:lpstr>Arial</vt:lpstr>
      <vt:lpstr>Calibri</vt:lpstr>
      <vt:lpstr>Century Gothic</vt:lpstr>
      <vt:lpstr>Rockwell</vt:lpstr>
      <vt:lpstr>Tahoma</vt:lpstr>
      <vt:lpstr>Times New Roman</vt:lpstr>
      <vt:lpstr>Verdana</vt:lpstr>
      <vt:lpstr>Wingdings 2</vt:lpstr>
      <vt:lpstr>Wingdings 3</vt:lpstr>
      <vt:lpstr>匯合</vt:lpstr>
      <vt:lpstr>115年第1季情資分享</vt:lpstr>
      <vt:lpstr>注意事項</vt:lpstr>
      <vt:lpstr>大綱</vt:lpstr>
      <vt:lpstr>我國IP：●.●.●.●等4個IP位址回連中國網軍中繼站案</vt:lpstr>
      <vt:lpstr>我國IP：●.●.●.●等4個IP位址回連中國網軍中繼站案</vt:lpstr>
      <vt:lpstr>我國IP：●.●.●.●等4個IP位址回連A中國網軍中繼站案</vt:lpstr>
      <vt:lpstr>我國IP：●.●.●.●等4個IP位址回連A中國網軍中繼站案</vt:lpstr>
      <vt:lpstr>我國IP：●.●.●.●等4個IP位址回連A中國網軍中繼站案</vt:lpstr>
      <vt:lpstr>我國IP：●.●.●.●等4個IP位址回連A中國網軍中繼站案</vt:lpstr>
      <vt:lpstr>我國IP：●.●.●.●等4個IP位址回連A中國網軍中繼站案</vt:lpstr>
      <vt:lpstr>我國IP：●.●.●.●等4個IP位址回連A中國網軍中繼站案</vt:lpstr>
      <vt:lpstr>我國IP：●.●.●.●等4個IP位址回連A中國網軍中繼站案</vt:lpstr>
      <vt:lpstr>●●派工網站遭植入網頁掛馬案</vt:lpstr>
      <vt:lpstr>●●派工網站遭植入網頁掛馬案</vt:lpstr>
      <vt:lpstr>●●派工網站遭植入網頁掛馬案</vt:lpstr>
      <vt:lpstr>●●派工網站遭植入網頁掛馬案</vt:lpstr>
      <vt:lpstr>●●派工網站遭植入網頁掛馬案</vt:lpstr>
      <vt:lpstr>●●派工網站遭植入網頁掛馬案</vt:lpstr>
      <vt:lpstr>●●派工網站遭植入網頁掛馬案</vt:lpstr>
      <vt:lpstr>●●派工網站遭植入網頁掛馬案</vt:lpstr>
      <vt:lpstr>●●公司○EIP系統遭駭案</vt:lpstr>
      <vt:lpstr>●●公司○EIP系統遭駭案</vt:lpstr>
      <vt:lpstr>●●公司○EIP系統遭駭案</vt:lpstr>
      <vt:lpstr>●●公司○EIP系統遭駭案</vt:lpstr>
      <vt:lpstr>●●公司○EIP系統遭駭案</vt:lpstr>
      <vt:lpstr>●●公司○EIP系統遭駭案</vt:lpstr>
      <vt:lpstr>本季重大事件及弱點</vt:lpstr>
      <vt:lpstr>本季重大事件及弱點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Zero Disco</vt:lpstr>
      <vt:lpstr>參考資料</vt:lpstr>
      <vt:lpstr>結論</vt:lpstr>
      <vt:lpstr>結論</vt:lpstr>
    </vt:vector>
  </TitlesOfParts>
  <Company>MJIB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局長率員出訪美國及英國 「團結創新之旅」報告團結創新之旅</dc:title>
  <dc:creator>m42008</dc:creator>
  <cp:lastModifiedBy>陳調查官彥后</cp:lastModifiedBy>
  <cp:revision>1710</cp:revision>
  <cp:lastPrinted>2026-02-12T03:39:15Z</cp:lastPrinted>
  <dcterms:created xsi:type="dcterms:W3CDTF">2015-11-09T08:25:47Z</dcterms:created>
  <dcterms:modified xsi:type="dcterms:W3CDTF">2026-02-23T02:18:39Z</dcterms:modified>
</cp:coreProperties>
</file>