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9202400" cy="27157363"/>
  <p:notesSz cx="6858000" cy="9144000"/>
  <p:embeddedFontLst>
    <p:embeddedFont>
      <p:font typeface="Poppins Light" panose="02020500000000000000" charset="0"/>
      <p:regular r:id="rId5"/>
      <p:bold r:id="rId6"/>
      <p:italic r:id="rId7"/>
      <p:boldItalic r:id="rId8"/>
    </p:embeddedFont>
    <p:embeddedFont>
      <p:font typeface="Poppins" panose="02020500000000000000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862" y="-1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6992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0fe125a6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0fe125a6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41d3ced95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41d3ced95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21365" y="20416517"/>
            <a:ext cx="9181044" cy="67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440180" y="3677123"/>
            <a:ext cx="11321100" cy="1547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3" y="21129698"/>
            <a:ext cx="8145900" cy="60279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440180" y="9567094"/>
            <a:ext cx="10443600" cy="612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440180" y="16604805"/>
            <a:ext cx="5236500" cy="414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1" y="21636221"/>
            <a:ext cx="8145900" cy="55210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021985" y="4857467"/>
            <a:ext cx="9385200" cy="1764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869950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A4BC"/>
              </a:buClr>
              <a:buSzPts val="10100"/>
              <a:buChar char="●"/>
              <a:defRPr sz="10100">
                <a:solidFill>
                  <a:srgbClr val="A7A4BC"/>
                </a:solidFill>
              </a:defRPr>
            </a:lvl1pPr>
            <a:lvl2pPr marL="914400" lvl="1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2pPr>
            <a:lvl3pPr marL="1371600" lvl="2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3pPr>
            <a:lvl4pPr marL="1828800" lvl="3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4pPr>
            <a:lvl5pPr marL="2286000" lvl="4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5pPr>
            <a:lvl6pPr marL="2743200" lvl="5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6pPr>
            <a:lvl7pPr marL="3200400" lvl="6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7pPr>
            <a:lvl8pPr marL="3657600" lvl="7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8pPr>
            <a:lvl9pPr marL="4114800" lvl="8" indent="-869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820199" y="3015275"/>
            <a:ext cx="13608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300" b="1">
                <a:solidFill>
                  <a:srgbClr val="A7D86D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30300" b="1">
              <a:solidFill>
                <a:srgbClr val="A7D86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07634" y="12150986"/>
            <a:ext cx="7774722" cy="56408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spcBef>
                <a:spcPts val="190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 mask">
  <p:cSld name="TITLE_AND_BODY_1">
    <p:bg>
      <p:bgPr>
        <a:solidFill>
          <a:srgbClr val="A7D86D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6"/>
          <p:cNvGrpSpPr/>
          <p:nvPr/>
        </p:nvGrpSpPr>
        <p:grpSpPr>
          <a:xfrm>
            <a:off x="-303" y="21668"/>
            <a:ext cx="19202400" cy="27157617"/>
            <a:chOff x="238125" y="848325"/>
            <a:chExt cx="7143750" cy="4018350"/>
          </a:xfrm>
        </p:grpSpPr>
        <p:sp>
          <p:nvSpPr>
            <p:cNvPr id="28" name="Google Shape;28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120" y="7524923"/>
            <a:ext cx="65130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960120" y="12774166"/>
            <a:ext cx="65130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28650" rtl="0">
              <a:spcBef>
                <a:spcPts val="1900"/>
              </a:spcBef>
              <a:spcAft>
                <a:spcPts val="0"/>
              </a:spcAft>
              <a:buSzPts val="6300"/>
              <a:buChar char="●"/>
              <a:defRPr sz="6300"/>
            </a:lvl1pPr>
            <a:lvl2pPr marL="914400" lvl="1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462229" y="12526380"/>
            <a:ext cx="7420140" cy="549911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6287249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2"/>
          </p:nvPr>
        </p:nvSpPr>
        <p:spPr>
          <a:xfrm>
            <a:off x="712341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3"/>
          </p:nvPr>
        </p:nvSpPr>
        <p:spPr>
          <a:xfrm>
            <a:off x="13286694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332723" y="11751694"/>
            <a:ext cx="6549640" cy="580733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no illustration">
  <p:cSld name="TITLE_ONLY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960120" y="23265309"/>
            <a:ext cx="17282100" cy="27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1100"/>
              </a:spcBef>
              <a:spcAft>
                <a:spcPts val="0"/>
              </a:spcAft>
              <a:buSzPts val="5100"/>
              <a:buNone/>
              <a:defRPr sz="5100"/>
            </a:lvl1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83577" y="10729618"/>
            <a:ext cx="7898782" cy="6213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36458" y="13296538"/>
            <a:ext cx="7245891" cy="519293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illustration">
  <p:cSld name="BLANK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D86D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301" y="13595825"/>
            <a:ext cx="18070200" cy="1277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002" y="160954"/>
            <a:ext cx="3696968" cy="273985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title" idx="4294967295"/>
          </p:nvPr>
        </p:nvSpPr>
        <p:spPr>
          <a:xfrm>
            <a:off x="4643725" y="720425"/>
            <a:ext cx="14134800" cy="207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電腦使用安全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4294967295"/>
          </p:nvPr>
        </p:nvSpPr>
        <p:spPr>
          <a:xfrm>
            <a:off x="708300" y="3106700"/>
            <a:ext cx="17785800" cy="1133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47800" lvl="0" indent="-1028700" algn="l" rtl="0">
              <a:spcBef>
                <a:spcPts val="190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 smtClean="0"/>
              <a:t>本校同仁應</a:t>
            </a:r>
            <a:r>
              <a:rPr lang="zh-TW" altLang="en-US" sz="4800" dirty="0" smtClean="0"/>
              <a:t>落實</a:t>
            </a:r>
            <a:r>
              <a:rPr lang="en" sz="4800" dirty="0" smtClean="0"/>
              <a:t>桌面淨空與螢幕淨空安全控管，</a:t>
            </a:r>
            <a:r>
              <a:rPr lang="en" sz="4800" dirty="0"/>
              <a:t>個人電腦、伺服器或主機應設定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螢幕密碼保護程式</a:t>
            </a:r>
            <a:r>
              <a:rPr lang="en" sz="4800" dirty="0"/>
              <a:t>，下班時應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關閉</a:t>
            </a:r>
            <a:r>
              <a:rPr lang="en" sz="4800" dirty="0"/>
              <a:t>不需使用之個人電腦。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 smtClean="0"/>
              <a:t>本校同仁應</a:t>
            </a:r>
            <a:r>
              <a:rPr lang="zh-TW" altLang="en-US" sz="4800" dirty="0" smtClean="0"/>
              <a:t>落實</a:t>
            </a:r>
            <a:r>
              <a:rPr lang="en" sz="4800" dirty="0" smtClean="0"/>
              <a:t>軟體安裝之限制</a:t>
            </a:r>
            <a:r>
              <a:rPr lang="en" sz="4800" dirty="0"/>
              <a:t>，為有效控制「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免費軟體</a:t>
            </a:r>
            <a:r>
              <a:rPr lang="en" sz="4800" dirty="0"/>
              <a:t>」或「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共享軟體</a:t>
            </a:r>
            <a:r>
              <a:rPr lang="en" sz="4800" dirty="0"/>
              <a:t>」的使用，須瞭解其相關版權規定，並且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不得任意安裝及散佈未經授權軟體</a:t>
            </a:r>
            <a:r>
              <a:rPr lang="en" sz="4800" dirty="0"/>
              <a:t>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 smtClean="0"/>
              <a:t>本校同仁應</a:t>
            </a:r>
            <a:r>
              <a:rPr lang="zh-TW" altLang="en-US" sz="4800" dirty="0" smtClean="0"/>
              <a:t>落實</a:t>
            </a:r>
            <a:r>
              <a:rPr lang="en" sz="4800" dirty="0" smtClean="0"/>
              <a:t>防範惡意軟體，</a:t>
            </a:r>
            <a:r>
              <a:rPr lang="en" sz="4800" dirty="0"/>
              <a:t>Windows主機與個人電腦皆須安裝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防毒軟體</a:t>
            </a:r>
            <a:r>
              <a:rPr lang="en" sz="4800" dirty="0"/>
              <a:t>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 smtClean="0"/>
              <a:t>本校同仁應</a:t>
            </a:r>
            <a:r>
              <a:rPr lang="zh-TW" altLang="en-US" sz="4800" dirty="0" smtClean="0"/>
              <a:t>落實</a:t>
            </a:r>
            <a:r>
              <a:rPr lang="en" sz="4800" dirty="0" smtClean="0"/>
              <a:t>運作中系統之軟體安裝，</a:t>
            </a:r>
            <a:r>
              <a:rPr lang="en" sz="4800" dirty="0"/>
              <a:t>主機系統、網路設備、軟硬體常更新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修正程式</a:t>
            </a:r>
            <a:r>
              <a:rPr lang="en" sz="4800" dirty="0"/>
              <a:t>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 smtClean="0"/>
              <a:t>本校同仁應</a:t>
            </a:r>
            <a:r>
              <a:rPr lang="zh-TW" altLang="en-US" sz="4800" dirty="0" smtClean="0"/>
              <a:t>落實</a:t>
            </a:r>
            <a:r>
              <a:rPr lang="en" sz="4800" dirty="0" smtClean="0"/>
              <a:t>保全之辦公室</a:t>
            </a:r>
            <a:r>
              <a:rPr lang="en" sz="4800" dirty="0"/>
              <a:t>、</a:t>
            </a:r>
            <a:r>
              <a:rPr lang="en" sz="4800" dirty="0" smtClean="0"/>
              <a:t>房間及設施，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列印後應立即將資料取走</a:t>
            </a:r>
            <a:r>
              <a:rPr lang="en" sz="4800" dirty="0"/>
              <a:t>。</a:t>
            </a:r>
            <a:endParaRPr sz="4800" dirty="0"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407025" y="26327075"/>
            <a:ext cx="18719100" cy="9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buNone/>
            </a:pPr>
            <a:r>
              <a:rPr lang="en" sz="3600" b="1" dirty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本校資安通報窗口 計網中心 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(04)22183273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、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22183278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</a:t>
            </a:r>
            <a:endParaRPr sz="3600" b="1" dirty="0">
              <a:solidFill>
                <a:srgbClr val="FFFFFF"/>
              </a:solidFill>
              <a:highlight>
                <a:srgbClr val="B7B7B7"/>
              </a:highlight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4294967295"/>
          </p:nvPr>
        </p:nvSpPr>
        <p:spPr>
          <a:xfrm>
            <a:off x="407025" y="26327075"/>
            <a:ext cx="18719100" cy="9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buNone/>
            </a:pP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本校資安通報窗口 計網中心 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(04)22183273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、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22183278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</a:t>
            </a:r>
            <a:endParaRPr sz="3600" b="1" dirty="0">
              <a:solidFill>
                <a:srgbClr val="FFFFFF"/>
              </a:solidFill>
              <a:highlight>
                <a:srgbClr val="B7B7B7"/>
              </a:highlight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000" y="13595825"/>
            <a:ext cx="18070200" cy="12777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002" y="160954"/>
            <a:ext cx="3696968" cy="273985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4643725" y="720425"/>
            <a:ext cx="141348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rPr>
              <a:t>電腦使用安全</a:t>
            </a:r>
            <a:endParaRPr sz="15200" b="1">
              <a:solidFill>
                <a:srgbClr val="A7D86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708300" y="3106700"/>
            <a:ext cx="17785800" cy="11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447800" lvl="0" indent="-10287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電腦、業務系統或自然人憑證，若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超過十分鐘不使用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時，應立即</a:t>
            </a:r>
            <a:r>
              <a:rPr lang="en" sz="4800" i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登出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或啟動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螢幕保護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功能並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取出自然人憑證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禁止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私自安裝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點對點檔案分享軟體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及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未經合法授權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軟體。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連網電腦應隨時配合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更新作業系統、應用程式漏洞修補程式及防毒病毒碼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等。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筆記型電腦及實體隔離電腦</a:t>
            </a:r>
            <a:r>
              <a:rPr lang="en" sz="4800" b="1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定期以人工方式更新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作業系統、應用程式漏洞修補程式及防毒病毒碼等。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下班時應</a:t>
            </a:r>
            <a:r>
              <a:rPr lang="en" sz="4800" b="1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關閉電腦及螢幕電源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如發現</a:t>
            </a:r>
            <a:r>
              <a:rPr lang="en" sz="4800" i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資安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問題，應主動循機關之通報程序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通報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支援資訊作業的相關設施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如影印機、傳真機等，應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安置在適當地點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，以降低未經授權之人員進入管制區的風險，及減少敏感性資訊遭破解或洩漏之機會。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we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自訂</PresentationFormat>
  <Paragraphs>16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Muli</vt:lpstr>
      <vt:lpstr>Poppins Light</vt:lpstr>
      <vt:lpstr>Poppins</vt:lpstr>
      <vt:lpstr>Arial</vt:lpstr>
      <vt:lpstr>Gower template</vt:lpstr>
      <vt:lpstr>電腦使用安全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電腦使用安全</dc:title>
  <cp:lastModifiedBy>洪毓鍵</cp:lastModifiedBy>
  <cp:revision>1</cp:revision>
  <dcterms:modified xsi:type="dcterms:W3CDTF">2022-06-01T01:12:51Z</dcterms:modified>
</cp:coreProperties>
</file>