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notesMasterIdLst>
    <p:notesMasterId r:id="rId43"/>
  </p:notesMasterIdLst>
  <p:handoutMasterIdLst>
    <p:handoutMasterId r:id="rId44"/>
  </p:handoutMasterIdLst>
  <p:sldIdLst>
    <p:sldId id="1022" r:id="rId2"/>
    <p:sldId id="1040" r:id="rId3"/>
    <p:sldId id="395" r:id="rId4"/>
    <p:sldId id="1041" r:id="rId5"/>
    <p:sldId id="1042" r:id="rId6"/>
    <p:sldId id="1093" r:id="rId7"/>
    <p:sldId id="1171" r:id="rId8"/>
    <p:sldId id="1172" r:id="rId9"/>
    <p:sldId id="1098" r:id="rId10"/>
    <p:sldId id="1099" r:id="rId11"/>
    <p:sldId id="1101" r:id="rId12"/>
    <p:sldId id="1102" r:id="rId13"/>
    <p:sldId id="1104" r:id="rId14"/>
    <p:sldId id="1173" r:id="rId15"/>
    <p:sldId id="1174" r:id="rId16"/>
    <p:sldId id="1106" r:id="rId17"/>
    <p:sldId id="1107" r:id="rId18"/>
    <p:sldId id="1110" r:id="rId19"/>
    <p:sldId id="1113" r:id="rId20"/>
    <p:sldId id="1114" r:id="rId21"/>
    <p:sldId id="1170" r:id="rId22"/>
    <p:sldId id="1152" r:id="rId23"/>
    <p:sldId id="1117" r:id="rId24"/>
    <p:sldId id="1119" r:id="rId25"/>
    <p:sldId id="1122" r:id="rId26"/>
    <p:sldId id="1175" r:id="rId27"/>
    <p:sldId id="1177" r:id="rId28"/>
    <p:sldId id="1184" r:id="rId29"/>
    <p:sldId id="1178" r:id="rId30"/>
    <p:sldId id="1176" r:id="rId31"/>
    <p:sldId id="1179" r:id="rId32"/>
    <p:sldId id="1180" r:id="rId33"/>
    <p:sldId id="1181" r:id="rId34"/>
    <p:sldId id="1182" r:id="rId35"/>
    <p:sldId id="1187" r:id="rId36"/>
    <p:sldId id="1183" r:id="rId37"/>
    <p:sldId id="1186" r:id="rId38"/>
    <p:sldId id="1165" r:id="rId39"/>
    <p:sldId id="1188" r:id="rId40"/>
    <p:sldId id="1129" r:id="rId41"/>
    <p:sldId id="1130" r:id="rId42"/>
  </p:sldIdLst>
  <p:sldSz cx="9144000" cy="6858000" type="screen4x3"/>
  <p:notesSz cx="9939338" cy="6807200"/>
  <p:defaultTextStyle>
    <a:defPPr>
      <a:defRPr lang="zh-TW"/>
    </a:defPPr>
    <a:lvl1pPr algn="l" rtl="0" fontAlgn="base">
      <a:spcBef>
        <a:spcPct val="0"/>
      </a:spcBef>
      <a:spcAft>
        <a:spcPct val="0"/>
      </a:spcAft>
      <a:defRPr kumimoji="1" kern="1200">
        <a:solidFill>
          <a:schemeClr val="tx1"/>
        </a:solidFill>
        <a:latin typeface="Rockwell"/>
        <a:ea typeface="標楷體" pitchFamily="65" charset="-120"/>
        <a:cs typeface="+mn-cs"/>
      </a:defRPr>
    </a:lvl1pPr>
    <a:lvl2pPr marL="457200" algn="l" rtl="0" fontAlgn="base">
      <a:spcBef>
        <a:spcPct val="0"/>
      </a:spcBef>
      <a:spcAft>
        <a:spcPct val="0"/>
      </a:spcAft>
      <a:defRPr kumimoji="1" kern="1200">
        <a:solidFill>
          <a:schemeClr val="tx1"/>
        </a:solidFill>
        <a:latin typeface="Rockwell"/>
        <a:ea typeface="標楷體" pitchFamily="65" charset="-120"/>
        <a:cs typeface="+mn-cs"/>
      </a:defRPr>
    </a:lvl2pPr>
    <a:lvl3pPr marL="914400" algn="l" rtl="0" fontAlgn="base">
      <a:spcBef>
        <a:spcPct val="0"/>
      </a:spcBef>
      <a:spcAft>
        <a:spcPct val="0"/>
      </a:spcAft>
      <a:defRPr kumimoji="1" kern="1200">
        <a:solidFill>
          <a:schemeClr val="tx1"/>
        </a:solidFill>
        <a:latin typeface="Rockwell"/>
        <a:ea typeface="標楷體" pitchFamily="65" charset="-120"/>
        <a:cs typeface="+mn-cs"/>
      </a:defRPr>
    </a:lvl3pPr>
    <a:lvl4pPr marL="1371600" algn="l" rtl="0" fontAlgn="base">
      <a:spcBef>
        <a:spcPct val="0"/>
      </a:spcBef>
      <a:spcAft>
        <a:spcPct val="0"/>
      </a:spcAft>
      <a:defRPr kumimoji="1" kern="1200">
        <a:solidFill>
          <a:schemeClr val="tx1"/>
        </a:solidFill>
        <a:latin typeface="Rockwell"/>
        <a:ea typeface="標楷體" pitchFamily="65" charset="-120"/>
        <a:cs typeface="+mn-cs"/>
      </a:defRPr>
    </a:lvl4pPr>
    <a:lvl5pPr marL="1828800" algn="l" rtl="0" fontAlgn="base">
      <a:spcBef>
        <a:spcPct val="0"/>
      </a:spcBef>
      <a:spcAft>
        <a:spcPct val="0"/>
      </a:spcAft>
      <a:defRPr kumimoji="1" kern="1200">
        <a:solidFill>
          <a:schemeClr val="tx1"/>
        </a:solidFill>
        <a:latin typeface="Rockwell"/>
        <a:ea typeface="標楷體" pitchFamily="65" charset="-120"/>
        <a:cs typeface="+mn-cs"/>
      </a:defRPr>
    </a:lvl5pPr>
    <a:lvl6pPr marL="2286000" algn="l" defTabSz="914400" rtl="0" eaLnBrk="1" latinLnBrk="0" hangingPunct="1">
      <a:defRPr kumimoji="1" kern="1200">
        <a:solidFill>
          <a:schemeClr val="tx1"/>
        </a:solidFill>
        <a:latin typeface="Rockwell"/>
        <a:ea typeface="標楷體" pitchFamily="65" charset="-120"/>
        <a:cs typeface="+mn-cs"/>
      </a:defRPr>
    </a:lvl6pPr>
    <a:lvl7pPr marL="2743200" algn="l" defTabSz="914400" rtl="0" eaLnBrk="1" latinLnBrk="0" hangingPunct="1">
      <a:defRPr kumimoji="1" kern="1200">
        <a:solidFill>
          <a:schemeClr val="tx1"/>
        </a:solidFill>
        <a:latin typeface="Rockwell"/>
        <a:ea typeface="標楷體" pitchFamily="65" charset="-120"/>
        <a:cs typeface="+mn-cs"/>
      </a:defRPr>
    </a:lvl7pPr>
    <a:lvl8pPr marL="3200400" algn="l" defTabSz="914400" rtl="0" eaLnBrk="1" latinLnBrk="0" hangingPunct="1">
      <a:defRPr kumimoji="1" kern="1200">
        <a:solidFill>
          <a:schemeClr val="tx1"/>
        </a:solidFill>
        <a:latin typeface="Rockwell"/>
        <a:ea typeface="標楷體" pitchFamily="65" charset="-120"/>
        <a:cs typeface="+mn-cs"/>
      </a:defRPr>
    </a:lvl8pPr>
    <a:lvl9pPr marL="3657600" algn="l" defTabSz="914400" rtl="0" eaLnBrk="1" latinLnBrk="0" hangingPunct="1">
      <a:defRPr kumimoji="1" kern="1200">
        <a:solidFill>
          <a:schemeClr val="tx1"/>
        </a:solidFill>
        <a:latin typeface="Rockwell"/>
        <a:ea typeface="標楷體" pitchFamily="65" charset="-120"/>
        <a:cs typeface="+mn-cs"/>
      </a:defRPr>
    </a:lvl9pPr>
  </p:defaultTextStyle>
  <p:extLst>
    <p:ext uri="{521415D9-36F7-43E2-AB2F-B90AF26B5E84}">
      <p14:sectionLst xmlns:p14="http://schemas.microsoft.com/office/powerpoint/2010/main">
        <p14:section name="預設章節" id="{717455E7-352E-4A45-AAA9-F323905D7B64}">
          <p14:sldIdLst>
            <p14:sldId id="1022"/>
            <p14:sldId id="1040"/>
            <p14:sldId id="395"/>
          </p14:sldIdLst>
        </p14:section>
        <p14:section name="●●局●●驗證系統遭駭案" id="{6414B54B-B9BB-480D-9B44-0B3858C3A467}">
          <p14:sldIdLst>
            <p14:sldId id="1041"/>
            <p14:sldId id="1042"/>
            <p14:sldId id="1093"/>
            <p14:sldId id="1171"/>
            <p14:sldId id="1172"/>
            <p14:sldId id="1098"/>
            <p14:sldId id="1099"/>
          </p14:sldIdLst>
        </p14:section>
        <p14:section name="●●政府●●系統遭駭案" id="{227CCF00-191A-4F86-B0D7-A48714F73E76}">
          <p14:sldIdLst>
            <p14:sldId id="1101"/>
            <p14:sldId id="1102"/>
            <p14:sldId id="1104"/>
            <p14:sldId id="1173"/>
            <p14:sldId id="1174"/>
            <p14:sldId id="1106"/>
            <p14:sldId id="1107"/>
            <p14:sldId id="1110"/>
          </p14:sldIdLst>
        </p14:section>
        <p14:section name="●●局遭社交工程郵件攻擊案" id="{5E47DEDD-ECD6-4594-A137-DD1A61EB50AC}">
          <p14:sldIdLst>
            <p14:sldId id="1113"/>
            <p14:sldId id="1114"/>
            <p14:sldId id="1170"/>
            <p14:sldId id="1152"/>
            <p14:sldId id="1117"/>
          </p14:sldIdLst>
        </p14:section>
        <p14:section name="近期重大事件及弱點" id="{143DA4BE-8BD8-4779-BB54-0D48DC660A51}">
          <p14:sldIdLst>
            <p14:sldId id="1119"/>
          </p14:sldIdLst>
        </p14:section>
        <p14:section name="CVE-2025-64446、CVE-2025-58034(Fortinet Web)" id="{D29B8527-BB4A-44A5-BD66-FB4939E4378B}">
          <p14:sldIdLst>
            <p14:sldId id="1122"/>
            <p14:sldId id="1175"/>
            <p14:sldId id="1177"/>
            <p14:sldId id="1184"/>
            <p14:sldId id="1178"/>
            <p14:sldId id="1176"/>
            <p14:sldId id="1179"/>
          </p14:sldIdLst>
        </p14:section>
        <p14:section name="CVE-2025-59718、CVE-2025-59719" id="{ABB37BC1-776A-423A-8387-B09718B4B41A}">
          <p14:sldIdLst>
            <p14:sldId id="1180"/>
            <p14:sldId id="1181"/>
            <p14:sldId id="1182"/>
            <p14:sldId id="1187"/>
            <p14:sldId id="1183"/>
            <p14:sldId id="1186"/>
            <p14:sldId id="1165"/>
            <p14:sldId id="1188"/>
          </p14:sldIdLst>
        </p14:section>
        <p14:section name="結論" id="{D640DFDF-7684-4F4E-8601-8913550C75B3}">
          <p14:sldIdLst>
            <p14:sldId id="1129"/>
            <p14:sldId id="1130"/>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0000"/>
    <a:srgbClr val="0000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淺色樣式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淺色樣式 3 - 輔色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等深淺樣式 4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629" autoAdjust="0"/>
    <p:restoredTop sz="87282" autoAdjust="0"/>
  </p:normalViewPr>
  <p:slideViewPr>
    <p:cSldViewPr>
      <p:cViewPr varScale="1">
        <p:scale>
          <a:sx n="100" d="100"/>
          <a:sy n="100" d="100"/>
        </p:scale>
        <p:origin x="1974" y="60"/>
      </p:cViewPr>
      <p:guideLst>
        <p:guide orient="horz" pos="2160"/>
        <p:guide pos="2880"/>
      </p:guideLst>
    </p:cSldViewPr>
  </p:slideViewPr>
  <p:notesTextViewPr>
    <p:cViewPr>
      <p:scale>
        <a:sx n="1" d="1"/>
        <a:sy n="1" d="1"/>
      </p:scale>
      <p:origin x="0" y="0"/>
    </p:cViewPr>
  </p:notesTextViewPr>
  <p:notesViewPr>
    <p:cSldViewPr>
      <p:cViewPr varScale="1">
        <p:scale>
          <a:sx n="67" d="100"/>
          <a:sy n="67" d="100"/>
        </p:scale>
        <p:origin x="1531" y="77"/>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1"/>
            <a:ext cx="4307047" cy="341542"/>
          </a:xfrm>
          <a:prstGeom prst="rect">
            <a:avLst/>
          </a:prstGeom>
        </p:spPr>
        <p:txBody>
          <a:bodyPr vert="horz" wrap="square" lIns="92482" tIns="46241" rIns="92482" bIns="46241" numCol="1" anchor="t" anchorCtr="0" compatLnSpc="1">
            <a:prstTxWarp prst="textNoShape">
              <a:avLst/>
            </a:prstTxWarp>
          </a:bodyPr>
          <a:lstStyle>
            <a:lvl1pPr eaLnBrk="0" hangingPunct="0">
              <a:defRPr kumimoji="0" sz="1200"/>
            </a:lvl1pPr>
          </a:lstStyle>
          <a:p>
            <a:endParaRPr lang="zh-TW" altLang="en-US"/>
          </a:p>
        </p:txBody>
      </p:sp>
      <p:sp>
        <p:nvSpPr>
          <p:cNvPr id="3" name="日期版面配置區 2"/>
          <p:cNvSpPr>
            <a:spLocks noGrp="1"/>
          </p:cNvSpPr>
          <p:nvPr>
            <p:ph type="dt" sz="quarter" idx="1"/>
          </p:nvPr>
        </p:nvSpPr>
        <p:spPr>
          <a:xfrm>
            <a:off x="5629991" y="1"/>
            <a:ext cx="4307047" cy="341542"/>
          </a:xfrm>
          <a:prstGeom prst="rect">
            <a:avLst/>
          </a:prstGeom>
        </p:spPr>
        <p:txBody>
          <a:bodyPr vert="horz" wrap="square" lIns="92482" tIns="46241" rIns="92482" bIns="46241" numCol="1" anchor="t" anchorCtr="0" compatLnSpc="1">
            <a:prstTxWarp prst="textNoShape">
              <a:avLst/>
            </a:prstTxWarp>
          </a:bodyPr>
          <a:lstStyle>
            <a:lvl1pPr algn="r" eaLnBrk="0" hangingPunct="0">
              <a:defRPr kumimoji="0" sz="1200"/>
            </a:lvl1pPr>
          </a:lstStyle>
          <a:p>
            <a:fld id="{9D096C4B-1861-46EE-B00B-626CF27781BE}" type="datetimeFigureOut">
              <a:rPr lang="zh-TW" altLang="en-US"/>
              <a:pPr/>
              <a:t>2026/6/24</a:t>
            </a:fld>
            <a:endParaRPr lang="en-US" altLang="zh-TW"/>
          </a:p>
        </p:txBody>
      </p:sp>
      <p:sp>
        <p:nvSpPr>
          <p:cNvPr id="4" name="頁尾版面配置區 3"/>
          <p:cNvSpPr>
            <a:spLocks noGrp="1"/>
          </p:cNvSpPr>
          <p:nvPr>
            <p:ph type="ftr" sz="quarter" idx="2"/>
          </p:nvPr>
        </p:nvSpPr>
        <p:spPr>
          <a:xfrm>
            <a:off x="0" y="6465660"/>
            <a:ext cx="4307047" cy="341542"/>
          </a:xfrm>
          <a:prstGeom prst="rect">
            <a:avLst/>
          </a:prstGeom>
        </p:spPr>
        <p:txBody>
          <a:bodyPr vert="horz" wrap="square" lIns="92482" tIns="46241" rIns="92482" bIns="46241" numCol="1" anchor="b" anchorCtr="0" compatLnSpc="1">
            <a:prstTxWarp prst="textNoShape">
              <a:avLst/>
            </a:prstTxWarp>
          </a:bodyPr>
          <a:lstStyle>
            <a:lvl1pPr eaLnBrk="0" hangingPunct="0">
              <a:defRPr kumimoji="0" sz="1200"/>
            </a:lvl1pPr>
          </a:lstStyle>
          <a:p>
            <a:endParaRPr lang="zh-TW" altLang="en-US"/>
          </a:p>
        </p:txBody>
      </p:sp>
      <p:sp>
        <p:nvSpPr>
          <p:cNvPr id="5" name="投影片編號版面配置區 4"/>
          <p:cNvSpPr>
            <a:spLocks noGrp="1"/>
          </p:cNvSpPr>
          <p:nvPr>
            <p:ph type="sldNum" sz="quarter" idx="3"/>
          </p:nvPr>
        </p:nvSpPr>
        <p:spPr>
          <a:xfrm>
            <a:off x="5629991" y="6465660"/>
            <a:ext cx="4307047" cy="341542"/>
          </a:xfrm>
          <a:prstGeom prst="rect">
            <a:avLst/>
          </a:prstGeom>
        </p:spPr>
        <p:txBody>
          <a:bodyPr vert="horz" wrap="square" lIns="92482" tIns="46241" rIns="92482" bIns="46241" numCol="1" anchor="b" anchorCtr="0" compatLnSpc="1">
            <a:prstTxWarp prst="textNoShape">
              <a:avLst/>
            </a:prstTxWarp>
          </a:bodyPr>
          <a:lstStyle>
            <a:lvl1pPr algn="r" eaLnBrk="0" hangingPunct="0">
              <a:defRPr kumimoji="0" sz="1200"/>
            </a:lvl1pPr>
          </a:lstStyle>
          <a:p>
            <a:fld id="{A9AD0AEE-C01B-4D12-801F-39417212D5FA}" type="slidenum">
              <a:rPr lang="zh-TW" altLang="en-US"/>
              <a:pPr/>
              <a:t>‹#›</a:t>
            </a:fld>
            <a:endParaRPr lang="en-US" altLang="zh-TW"/>
          </a:p>
        </p:txBody>
      </p:sp>
    </p:spTree>
    <p:extLst>
      <p:ext uri="{BB962C8B-B14F-4D97-AF65-F5344CB8AC3E}">
        <p14:creationId xmlns:p14="http://schemas.microsoft.com/office/powerpoint/2010/main" val="25760333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307047" cy="341542"/>
          </a:xfrm>
          <a:prstGeom prst="rect">
            <a:avLst/>
          </a:prstGeom>
        </p:spPr>
        <p:txBody>
          <a:bodyPr vert="horz" wrap="square" lIns="92482" tIns="46241" rIns="92482" bIns="46241" numCol="1" anchor="t" anchorCtr="0" compatLnSpc="1">
            <a:prstTxWarp prst="textNoShape">
              <a:avLst/>
            </a:prstTxWarp>
          </a:bodyPr>
          <a:lstStyle>
            <a:lvl1pPr eaLnBrk="0" hangingPunct="0">
              <a:defRPr kumimoji="0" sz="1200"/>
            </a:lvl1pPr>
          </a:lstStyle>
          <a:p>
            <a:endParaRPr lang="en-US" altLang="zh-TW"/>
          </a:p>
        </p:txBody>
      </p:sp>
      <p:sp>
        <p:nvSpPr>
          <p:cNvPr id="3" name="Date Placeholder 2"/>
          <p:cNvSpPr>
            <a:spLocks noGrp="1"/>
          </p:cNvSpPr>
          <p:nvPr>
            <p:ph type="dt" idx="1"/>
          </p:nvPr>
        </p:nvSpPr>
        <p:spPr>
          <a:xfrm>
            <a:off x="5629991" y="1"/>
            <a:ext cx="4307047" cy="341542"/>
          </a:xfrm>
          <a:prstGeom prst="rect">
            <a:avLst/>
          </a:prstGeom>
        </p:spPr>
        <p:txBody>
          <a:bodyPr vert="horz" wrap="square" lIns="92482" tIns="46241" rIns="92482" bIns="46241" numCol="1" anchor="t" anchorCtr="0" compatLnSpc="1">
            <a:prstTxWarp prst="textNoShape">
              <a:avLst/>
            </a:prstTxWarp>
          </a:bodyPr>
          <a:lstStyle>
            <a:lvl1pPr algn="r" eaLnBrk="0" hangingPunct="0">
              <a:defRPr kumimoji="0" sz="1200"/>
            </a:lvl1pPr>
          </a:lstStyle>
          <a:p>
            <a:fld id="{2FFF7496-0478-4243-9373-2326FE8E3D49}" type="datetimeFigureOut">
              <a:rPr lang="en-US" altLang="zh-TW"/>
              <a:pPr/>
              <a:t>6/24/2026</a:t>
            </a:fld>
            <a:endParaRPr lang="en-US" altLang="zh-TW"/>
          </a:p>
        </p:txBody>
      </p:sp>
      <p:sp>
        <p:nvSpPr>
          <p:cNvPr id="4" name="Slide Image Placeholder 3"/>
          <p:cNvSpPr>
            <a:spLocks noGrp="1" noRot="1" noChangeAspect="1"/>
          </p:cNvSpPr>
          <p:nvPr>
            <p:ph type="sldImg" idx="2"/>
          </p:nvPr>
        </p:nvSpPr>
        <p:spPr>
          <a:xfrm>
            <a:off x="3438525" y="849313"/>
            <a:ext cx="3062288" cy="2298700"/>
          </a:xfrm>
          <a:prstGeom prst="rect">
            <a:avLst/>
          </a:prstGeom>
          <a:noFill/>
          <a:ln w="12700">
            <a:solidFill>
              <a:prstClr val="black"/>
            </a:solidFill>
          </a:ln>
        </p:spPr>
        <p:txBody>
          <a:bodyPr vert="horz" lIns="92482" tIns="46241" rIns="92482" bIns="46241" rtlCol="0" anchor="ctr"/>
          <a:lstStyle/>
          <a:p>
            <a:pPr lvl="0"/>
            <a:endParaRPr lang="en-US" noProof="0"/>
          </a:p>
        </p:txBody>
      </p:sp>
      <p:sp>
        <p:nvSpPr>
          <p:cNvPr id="5" name="Notes Placeholder 4"/>
          <p:cNvSpPr>
            <a:spLocks noGrp="1"/>
          </p:cNvSpPr>
          <p:nvPr>
            <p:ph type="body" sz="quarter" idx="3"/>
          </p:nvPr>
        </p:nvSpPr>
        <p:spPr>
          <a:xfrm>
            <a:off x="993935" y="3275965"/>
            <a:ext cx="7951470" cy="2680336"/>
          </a:xfrm>
          <a:prstGeom prst="rect">
            <a:avLst/>
          </a:prstGeom>
        </p:spPr>
        <p:txBody>
          <a:bodyPr vert="horz" lIns="92482" tIns="46241" rIns="92482" bIns="46241"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6465660"/>
            <a:ext cx="4307047" cy="341542"/>
          </a:xfrm>
          <a:prstGeom prst="rect">
            <a:avLst/>
          </a:prstGeom>
        </p:spPr>
        <p:txBody>
          <a:bodyPr vert="horz" wrap="square" lIns="92482" tIns="46241" rIns="92482" bIns="46241" numCol="1" anchor="b" anchorCtr="0" compatLnSpc="1">
            <a:prstTxWarp prst="textNoShape">
              <a:avLst/>
            </a:prstTxWarp>
          </a:bodyPr>
          <a:lstStyle>
            <a:lvl1pPr eaLnBrk="0" hangingPunct="0">
              <a:defRPr kumimoji="0" sz="1200"/>
            </a:lvl1pPr>
          </a:lstStyle>
          <a:p>
            <a:endParaRPr lang="en-US" altLang="zh-TW"/>
          </a:p>
        </p:txBody>
      </p:sp>
      <p:sp>
        <p:nvSpPr>
          <p:cNvPr id="7" name="Slide Number Placeholder 6"/>
          <p:cNvSpPr>
            <a:spLocks noGrp="1"/>
          </p:cNvSpPr>
          <p:nvPr>
            <p:ph type="sldNum" sz="quarter" idx="5"/>
          </p:nvPr>
        </p:nvSpPr>
        <p:spPr>
          <a:xfrm>
            <a:off x="5629991" y="6465660"/>
            <a:ext cx="4307047" cy="341542"/>
          </a:xfrm>
          <a:prstGeom prst="rect">
            <a:avLst/>
          </a:prstGeom>
        </p:spPr>
        <p:txBody>
          <a:bodyPr vert="horz" wrap="square" lIns="92482" tIns="46241" rIns="92482" bIns="46241" numCol="1" anchor="b" anchorCtr="0" compatLnSpc="1">
            <a:prstTxWarp prst="textNoShape">
              <a:avLst/>
            </a:prstTxWarp>
          </a:bodyPr>
          <a:lstStyle>
            <a:lvl1pPr algn="r" eaLnBrk="0" hangingPunct="0">
              <a:defRPr kumimoji="0" sz="1200"/>
            </a:lvl1pPr>
          </a:lstStyle>
          <a:p>
            <a:fld id="{2FD53D3E-F6A2-4651-A4A4-D8CFD7ECA216}" type="slidenum">
              <a:rPr lang="en-US" altLang="zh-TW"/>
              <a:pPr/>
              <a:t>‹#›</a:t>
            </a:fld>
            <a:endParaRPr lang="en-US" altLang="zh-TW"/>
          </a:p>
        </p:txBody>
      </p:sp>
    </p:spTree>
    <p:extLst>
      <p:ext uri="{BB962C8B-B14F-4D97-AF65-F5344CB8AC3E}">
        <p14:creationId xmlns:p14="http://schemas.microsoft.com/office/powerpoint/2010/main" val="3268605485"/>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lvl="1" eaLnBrk="1" hangingPunct="1"/>
            <a:endParaRPr lang="en-US" altLang="zh-TW" dirty="0">
              <a:latin typeface="Microsoft JhengHei"/>
              <a:ea typeface="Microsoft JhengHei"/>
            </a:endParaRPr>
          </a:p>
          <a:p>
            <a:endParaRPr lang="zh-TW" altLang="en-US" dirty="0"/>
          </a:p>
        </p:txBody>
      </p:sp>
      <p:sp>
        <p:nvSpPr>
          <p:cNvPr id="4" name="投影片編號版面配置區 3"/>
          <p:cNvSpPr>
            <a:spLocks noGrp="1"/>
          </p:cNvSpPr>
          <p:nvPr>
            <p:ph type="sldNum" sz="quarter" idx="5"/>
          </p:nvPr>
        </p:nvSpPr>
        <p:spPr/>
        <p:txBody>
          <a:bodyPr/>
          <a:lstStyle/>
          <a:p>
            <a:fld id="{2FD53D3E-F6A2-4651-A4A4-D8CFD7ECA216}" type="slidenum">
              <a:rPr lang="en-US" altLang="zh-TW" smtClean="0"/>
              <a:pPr/>
              <a:t>3</a:t>
            </a:fld>
            <a:endParaRPr lang="en-US" altLang="zh-TW"/>
          </a:p>
        </p:txBody>
      </p:sp>
    </p:spTree>
    <p:extLst>
      <p:ext uri="{BB962C8B-B14F-4D97-AF65-F5344CB8AC3E}">
        <p14:creationId xmlns:p14="http://schemas.microsoft.com/office/powerpoint/2010/main" val="992877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FD53D3E-F6A2-4651-A4A4-D8CFD7ECA216}" type="slidenum">
              <a:rPr lang="en-US" altLang="zh-TW" smtClean="0"/>
              <a:pPr/>
              <a:t>36</a:t>
            </a:fld>
            <a:endParaRPr lang="en-US" altLang="zh-TW"/>
          </a:p>
        </p:txBody>
      </p:sp>
    </p:spTree>
    <p:extLst>
      <p:ext uri="{BB962C8B-B14F-4D97-AF65-F5344CB8AC3E}">
        <p14:creationId xmlns:p14="http://schemas.microsoft.com/office/powerpoint/2010/main" val="5296580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FD53D3E-F6A2-4651-A4A4-D8CFD7ECA216}" type="slidenum">
              <a:rPr lang="en-US" altLang="zh-TW" smtClean="0"/>
              <a:pPr/>
              <a:t>37</a:t>
            </a:fld>
            <a:endParaRPr lang="en-US" altLang="zh-TW"/>
          </a:p>
        </p:txBody>
      </p:sp>
    </p:spTree>
    <p:extLst>
      <p:ext uri="{BB962C8B-B14F-4D97-AF65-F5344CB8AC3E}">
        <p14:creationId xmlns:p14="http://schemas.microsoft.com/office/powerpoint/2010/main" val="10930965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FD53D3E-F6A2-4651-A4A4-D8CFD7ECA216}" type="slidenum">
              <a:rPr lang="en-US" altLang="zh-TW" smtClean="0"/>
              <a:pPr/>
              <a:t>5</a:t>
            </a:fld>
            <a:endParaRPr lang="en-US" altLang="zh-TW"/>
          </a:p>
        </p:txBody>
      </p:sp>
    </p:spTree>
    <p:extLst>
      <p:ext uri="{BB962C8B-B14F-4D97-AF65-F5344CB8AC3E}">
        <p14:creationId xmlns:p14="http://schemas.microsoft.com/office/powerpoint/2010/main" val="35915108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FD53D3E-F6A2-4651-A4A4-D8CFD7ECA216}" type="slidenum">
              <a:rPr lang="en-US" altLang="zh-TW" smtClean="0"/>
              <a:pPr/>
              <a:t>6</a:t>
            </a:fld>
            <a:endParaRPr lang="en-US" altLang="zh-TW"/>
          </a:p>
        </p:txBody>
      </p:sp>
    </p:spTree>
    <p:extLst>
      <p:ext uri="{BB962C8B-B14F-4D97-AF65-F5344CB8AC3E}">
        <p14:creationId xmlns:p14="http://schemas.microsoft.com/office/powerpoint/2010/main" val="1625183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FD53D3E-F6A2-4651-A4A4-D8CFD7ECA216}" type="slidenum">
              <a:rPr lang="en-US" altLang="zh-TW" smtClean="0"/>
              <a:pPr/>
              <a:t>24</a:t>
            </a:fld>
            <a:endParaRPr lang="en-US" altLang="zh-TW"/>
          </a:p>
        </p:txBody>
      </p:sp>
    </p:spTree>
    <p:extLst>
      <p:ext uri="{BB962C8B-B14F-4D97-AF65-F5344CB8AC3E}">
        <p14:creationId xmlns:p14="http://schemas.microsoft.com/office/powerpoint/2010/main" val="1648390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FD53D3E-F6A2-4651-A4A4-D8CFD7ECA216}" type="slidenum">
              <a:rPr lang="en-US" altLang="zh-TW" smtClean="0"/>
              <a:pPr/>
              <a:t>25</a:t>
            </a:fld>
            <a:endParaRPr lang="en-US" altLang="zh-TW"/>
          </a:p>
        </p:txBody>
      </p:sp>
    </p:spTree>
    <p:extLst>
      <p:ext uri="{BB962C8B-B14F-4D97-AF65-F5344CB8AC3E}">
        <p14:creationId xmlns:p14="http://schemas.microsoft.com/office/powerpoint/2010/main" val="28227695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FD53D3E-F6A2-4651-A4A4-D8CFD7ECA216}" type="slidenum">
              <a:rPr lang="en-US" altLang="zh-TW" smtClean="0"/>
              <a:pPr/>
              <a:t>28</a:t>
            </a:fld>
            <a:endParaRPr lang="en-US" altLang="zh-TW"/>
          </a:p>
        </p:txBody>
      </p:sp>
    </p:spTree>
    <p:extLst>
      <p:ext uri="{BB962C8B-B14F-4D97-AF65-F5344CB8AC3E}">
        <p14:creationId xmlns:p14="http://schemas.microsoft.com/office/powerpoint/2010/main" val="20029952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FD53D3E-F6A2-4651-A4A4-D8CFD7ECA216}" type="slidenum">
              <a:rPr lang="en-US" altLang="zh-TW" smtClean="0"/>
              <a:pPr/>
              <a:t>31</a:t>
            </a:fld>
            <a:endParaRPr lang="en-US" altLang="zh-TW"/>
          </a:p>
        </p:txBody>
      </p:sp>
    </p:spTree>
    <p:extLst>
      <p:ext uri="{BB962C8B-B14F-4D97-AF65-F5344CB8AC3E}">
        <p14:creationId xmlns:p14="http://schemas.microsoft.com/office/powerpoint/2010/main" val="19868299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FD53D3E-F6A2-4651-A4A4-D8CFD7ECA216}" type="slidenum">
              <a:rPr lang="en-US" altLang="zh-TW" smtClean="0"/>
              <a:pPr/>
              <a:t>32</a:t>
            </a:fld>
            <a:endParaRPr lang="en-US" altLang="zh-TW"/>
          </a:p>
        </p:txBody>
      </p:sp>
    </p:spTree>
    <p:extLst>
      <p:ext uri="{BB962C8B-B14F-4D97-AF65-F5344CB8AC3E}">
        <p14:creationId xmlns:p14="http://schemas.microsoft.com/office/powerpoint/2010/main" val="37650693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2FD53D3E-F6A2-4651-A4A4-D8CFD7ECA216}" type="slidenum">
              <a:rPr lang="en-US" altLang="zh-TW" smtClean="0"/>
              <a:pPr/>
              <a:t>33</a:t>
            </a:fld>
            <a:endParaRPr lang="en-US" altLang="zh-TW"/>
          </a:p>
        </p:txBody>
      </p:sp>
    </p:spTree>
    <p:extLst>
      <p:ext uri="{BB962C8B-B14F-4D97-AF65-F5344CB8AC3E}">
        <p14:creationId xmlns:p14="http://schemas.microsoft.com/office/powerpoint/2010/main" val="172173811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jpeg"/><Relationship Id="rId4" Type="http://schemas.openxmlformats.org/officeDocument/2006/relationships/image" Target="../media/image4.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 name="圖片 10"/>
          <p:cNvPicPr>
            <a:picLocks noChangeAspect="1"/>
          </p:cNvPicPr>
          <p:nvPr/>
        </p:nvPicPr>
        <p:blipFill>
          <a:blip r:embed="rId2"/>
          <a:srcRect/>
          <a:stretch>
            <a:fillRect/>
          </a:stretch>
        </p:blipFill>
        <p:spPr bwMode="auto">
          <a:xfrm>
            <a:off x="6673850" y="347663"/>
            <a:ext cx="2405063" cy="506412"/>
          </a:xfrm>
          <a:prstGeom prst="rect">
            <a:avLst/>
          </a:prstGeom>
          <a:noFill/>
          <a:ln w="9525">
            <a:noFill/>
            <a:miter lim="800000"/>
            <a:headEnd/>
            <a:tailEnd/>
          </a:ln>
        </p:spPr>
      </p:pic>
      <p:sp>
        <p:nvSpPr>
          <p:cNvPr id="5" name="直角三角形 15"/>
          <p:cNvSpPr/>
          <p:nvPr/>
        </p:nvSpPr>
        <p:spPr>
          <a:xfrm>
            <a:off x="0" y="4664075"/>
            <a:ext cx="9150350"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ltLang="zh-TW">
              <a:solidFill>
                <a:srgbClr val="FFFFFF"/>
              </a:solidFill>
            </a:endParaRPr>
          </a:p>
        </p:txBody>
      </p:sp>
      <p:grpSp>
        <p:nvGrpSpPr>
          <p:cNvPr id="6" name="群組 16"/>
          <p:cNvGrpSpPr>
            <a:grpSpLocks/>
          </p:cNvGrpSpPr>
          <p:nvPr/>
        </p:nvGrpSpPr>
        <p:grpSpPr bwMode="auto">
          <a:xfrm>
            <a:off x="-3175" y="4953000"/>
            <a:ext cx="9147175" cy="1911350"/>
            <a:chOff x="-3765" y="4832896"/>
            <a:chExt cx="9147765" cy="2032192"/>
          </a:xfrm>
        </p:grpSpPr>
        <p:sp>
          <p:nvSpPr>
            <p:cNvPr id="7" name="手繪多邊形 18"/>
            <p:cNvSpPr>
              <a:spLocks/>
            </p:cNvSpPr>
            <p:nvPr/>
          </p:nvSpPr>
          <p:spPr bwMode="auto">
            <a:xfrm>
              <a:off x="1687032" y="4832896"/>
              <a:ext cx="7456968" cy="51817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latin typeface="+mn-lt"/>
                <a:ea typeface="+mn-ea"/>
              </a:endParaRPr>
            </a:p>
          </p:txBody>
        </p:sp>
        <p:sp>
          <p:nvSpPr>
            <p:cNvPr id="8" name="手繪多邊形 19"/>
            <p:cNvSpPr>
              <a:spLocks/>
            </p:cNvSpPr>
            <p:nvPr/>
          </p:nvSpPr>
          <p:spPr bwMode="auto">
            <a:xfrm>
              <a:off x="35926" y="5135025"/>
              <a:ext cx="9108074" cy="838869"/>
            </a:xfrm>
            <a:custGeom>
              <a:avLst/>
              <a:gdLst>
                <a:gd name="T0" fmla="*/ 0 w 5760"/>
                <a:gd name="T1" fmla="*/ 0 h 528"/>
                <a:gd name="T2" fmla="*/ 5760 w 5760"/>
                <a:gd name="T3" fmla="*/ 0 h 528"/>
                <a:gd name="T4" fmla="*/ 5760 w 5760"/>
                <a:gd name="T5" fmla="*/ 528 h 528"/>
                <a:gd name="T6" fmla="*/ 48 w 5760"/>
                <a:gd name="T7" fmla="*/ 0 h 528"/>
                <a:gd name="T8" fmla="*/ 0 60000 65536"/>
                <a:gd name="T9" fmla="*/ 0 60000 65536"/>
                <a:gd name="T10" fmla="*/ 0 60000 65536"/>
                <a:gd name="T11" fmla="*/ 0 60000 65536"/>
                <a:gd name="T12" fmla="*/ 0 w 5760"/>
                <a:gd name="T13" fmla="*/ 0 h 528"/>
                <a:gd name="T14" fmla="*/ 5760 w 5760"/>
                <a:gd name="T15" fmla="*/ 528 h 528"/>
              </a:gdLst>
              <a:ahLst/>
              <a:cxnLst>
                <a:cxn ang="T8">
                  <a:pos x="T0" y="T1"/>
                </a:cxn>
                <a:cxn ang="T9">
                  <a:pos x="T2" y="T3"/>
                </a:cxn>
                <a:cxn ang="T10">
                  <a:pos x="T4" y="T5"/>
                </a:cxn>
                <a:cxn ang="T11">
                  <a:pos x="T6" y="T7"/>
                </a:cxn>
              </a:cxnLst>
              <a:rect l="T12" t="T13" r="T14" b="T15"/>
              <a:pathLst>
                <a:path w="5760" h="528">
                  <a:moveTo>
                    <a:pt x="0" y="0"/>
                  </a:moveTo>
                  <a:lnTo>
                    <a:pt x="5760" y="0"/>
                  </a:lnTo>
                  <a:lnTo>
                    <a:pt x="5760" y="528"/>
                  </a:lnTo>
                  <a:lnTo>
                    <a:pt x="48" y="0"/>
                  </a:lnTo>
                </a:path>
              </a:pathLst>
            </a:custGeom>
            <a:solidFill>
              <a:srgbClr val="000000"/>
            </a:solidFill>
            <a:ln>
              <a:noFill/>
            </a:ln>
          </p:spPr>
          <p:txBody>
            <a:bodyPr/>
            <a:lstStyle/>
            <a:p>
              <a:pPr eaLnBrk="0" hangingPunct="0">
                <a:defRPr/>
              </a:pPr>
              <a:endParaRPr kumimoji="0" lang="en-US">
                <a:latin typeface="Rockwell" panose="02060603020205020403" pitchFamily="18" charset="0"/>
                <a:ea typeface="DFKai-SB" panose="03000509000000000000" pitchFamily="65" charset="-120"/>
              </a:endParaRPr>
            </a:p>
          </p:txBody>
        </p:sp>
        <p:sp>
          <p:nvSpPr>
            <p:cNvPr id="10" name="手繪多邊形 2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ltLang="zh-TW">
                <a:solidFill>
                  <a:srgbClr val="FFFFFF"/>
                </a:solidFill>
              </a:endParaRPr>
            </a:p>
          </p:txBody>
        </p:sp>
        <p:cxnSp>
          <p:nvCxnSpPr>
            <p:cNvPr id="11" name="直線接點 22"/>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pic>
        <p:nvPicPr>
          <p:cNvPr id="12" name="Picture 24" descr="局本部45度角"/>
          <p:cNvPicPr>
            <a:picLocks noChangeAspect="1" noChangeArrowheads="1"/>
          </p:cNvPicPr>
          <p:nvPr/>
        </p:nvPicPr>
        <p:blipFill>
          <a:blip r:embed="rId4"/>
          <a:srcRect/>
          <a:stretch>
            <a:fillRect/>
          </a:stretch>
        </p:blipFill>
        <p:spPr bwMode="auto">
          <a:xfrm>
            <a:off x="119063" y="5473700"/>
            <a:ext cx="1962150" cy="1328738"/>
          </a:xfrm>
          <a:prstGeom prst="rect">
            <a:avLst/>
          </a:prstGeom>
          <a:ln>
            <a:noFill/>
          </a:ln>
          <a:effectLst>
            <a:outerShdw blurRad="292100" dist="139700" dir="2700000" algn="tl" rotWithShape="0">
              <a:srgbClr val="333333">
                <a:alpha val="65000"/>
              </a:srgbClr>
            </a:outerShdw>
          </a:effectLst>
        </p:spPr>
      </p:pic>
      <p:pic>
        <p:nvPicPr>
          <p:cNvPr id="13" name="Picture 23" descr="局本部正面"/>
          <p:cNvPicPr>
            <a:picLocks noChangeArrowheads="1"/>
          </p:cNvPicPr>
          <p:nvPr/>
        </p:nvPicPr>
        <p:blipFill>
          <a:blip r:embed="rId5"/>
          <a:srcRect/>
          <a:stretch>
            <a:fillRect/>
          </a:stretch>
        </p:blipFill>
        <p:spPr bwMode="auto">
          <a:xfrm>
            <a:off x="2163763" y="5478463"/>
            <a:ext cx="2085975" cy="1323975"/>
          </a:xfrm>
          <a:prstGeom prst="rect">
            <a:avLst/>
          </a:prstGeom>
          <a:ln>
            <a:noFill/>
          </a:ln>
          <a:effectLst>
            <a:outerShdw blurRad="292100" dist="139700" dir="2700000" algn="tl" rotWithShape="0">
              <a:srgbClr val="333333">
                <a:alpha val="65000"/>
              </a:srgbClr>
            </a:outerShdw>
          </a:effectLst>
        </p:spPr>
      </p:pic>
      <p:sp>
        <p:nvSpPr>
          <p:cNvPr id="14" name="副標題 16"/>
          <p:cNvSpPr txBox="1">
            <a:spLocks/>
          </p:cNvSpPr>
          <p:nvPr/>
        </p:nvSpPr>
        <p:spPr>
          <a:xfrm>
            <a:off x="5427663" y="5864225"/>
            <a:ext cx="3175000" cy="741363"/>
          </a:xfrm>
          <a:prstGeom prst="rect">
            <a:avLst/>
          </a:prstGeom>
        </p:spPr>
        <p:txBody>
          <a:bodyPr lIns="45720" rIns="45720">
            <a:normAutofit/>
          </a:bodyPr>
          <a:lstStyle/>
          <a:p>
            <a:pPr algn="r">
              <a:spcBef>
                <a:spcPts val="400"/>
              </a:spcBef>
              <a:buClr>
                <a:schemeClr val="accent1"/>
              </a:buClr>
              <a:buSzPct val="68000"/>
              <a:buFont typeface="Wingdings 3" pitchFamily="18" charset="2"/>
              <a:buNone/>
            </a:pPr>
            <a:endParaRPr kumimoji="0" lang="en-US" altLang="zh-TW" sz="2400">
              <a:solidFill>
                <a:schemeClr val="tx2"/>
              </a:solidFill>
            </a:endParaRPr>
          </a:p>
        </p:txBody>
      </p:sp>
      <p:pic>
        <p:nvPicPr>
          <p:cNvPr id="15" name="圖片 26"/>
          <p:cNvPicPr>
            <a:picLocks noChangeAspect="1"/>
          </p:cNvPicPr>
          <p:nvPr/>
        </p:nvPicPr>
        <p:blipFill>
          <a:blip r:embed="rId6"/>
          <a:srcRect/>
          <a:stretch>
            <a:fillRect/>
          </a:stretch>
        </p:blipFill>
        <p:spPr bwMode="auto">
          <a:xfrm>
            <a:off x="5992813" y="266700"/>
            <a:ext cx="696912" cy="687388"/>
          </a:xfrm>
          <a:prstGeom prst="rect">
            <a:avLst/>
          </a:prstGeom>
          <a:noFill/>
          <a:ln w="9525">
            <a:noFill/>
            <a:miter lim="800000"/>
            <a:headEnd/>
            <a:tailEnd/>
          </a:ln>
        </p:spPr>
      </p:pic>
      <p:sp>
        <p:nvSpPr>
          <p:cNvPr id="9" name="標題 8"/>
          <p:cNvSpPr>
            <a:spLocks noGrp="1"/>
          </p:cNvSpPr>
          <p:nvPr>
            <p:ph type="ctrTitle"/>
          </p:nvPr>
        </p:nvSpPr>
        <p:spPr>
          <a:xfrm>
            <a:off x="703521" y="1475093"/>
            <a:ext cx="7772400" cy="1829761"/>
          </a:xfrm>
        </p:spPr>
        <p:txBody>
          <a:bodyPr anchor="b">
            <a:scene3d>
              <a:camera prst="orthographicFront"/>
              <a:lightRig rig="soft" dir="t"/>
            </a:scene3d>
          </a:bodyPr>
          <a:lstStyle>
            <a:lvl1pPr algn="ctr">
              <a:defRPr sz="4800" b="1">
                <a:solidFill>
                  <a:schemeClr val="tx2"/>
                </a:solidFill>
                <a:effectLst>
                  <a:outerShdw blurRad="31750" dist="25400" dir="5400000" algn="tl" rotWithShape="0">
                    <a:srgbClr val="000000">
                      <a:alpha val="25000"/>
                    </a:srgbClr>
                  </a:outerShdw>
                </a:effectLst>
              </a:defRPr>
            </a:lvl1pPr>
            <a:extLst/>
          </a:lstStyle>
          <a:p>
            <a:r>
              <a:rPr lang="zh-TW" altLang="en-US" dirty="0"/>
              <a:t>按一下以編輯母片標題樣式</a:t>
            </a:r>
            <a:endParaRPr lang="en-US" dirty="0"/>
          </a:p>
        </p:txBody>
      </p:sp>
      <p:sp>
        <p:nvSpPr>
          <p:cNvPr id="17" name="副標題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latin typeface="+mj-ea"/>
                <a:ea typeface="+mj-ea"/>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zh-TW" altLang="en-US" dirty="0"/>
              <a:t>按一下以編輯母片副標題樣式</a:t>
            </a:r>
            <a:endParaRPr lang="en-US" dirty="0"/>
          </a:p>
        </p:txBody>
      </p:sp>
      <p:sp>
        <p:nvSpPr>
          <p:cNvPr id="16" name="日期版面配置區 29"/>
          <p:cNvSpPr>
            <a:spLocks noGrp="1"/>
          </p:cNvSpPr>
          <p:nvPr>
            <p:ph type="dt" sz="half" idx="10"/>
          </p:nvPr>
        </p:nvSpPr>
        <p:spPr/>
        <p:txBody>
          <a:bodyPr/>
          <a:lstStyle>
            <a:lvl1pPr>
              <a:defRPr>
                <a:solidFill>
                  <a:srgbClr val="FFFFFF"/>
                </a:solidFill>
              </a:defRPr>
            </a:lvl1pPr>
          </a:lstStyle>
          <a:p>
            <a:fld id="{0A42605C-883E-4A27-B68B-DDF7D487A354}" type="datetimeFigureOut">
              <a:rPr lang="zh-TW" altLang="en-US"/>
              <a:pPr/>
              <a:t>2026/6/24</a:t>
            </a:fld>
            <a:endParaRPr lang="en-US" altLang="zh-TW"/>
          </a:p>
        </p:txBody>
      </p:sp>
      <p:sp>
        <p:nvSpPr>
          <p:cNvPr id="18" name="頁尾版面配置區 18"/>
          <p:cNvSpPr>
            <a:spLocks noGrp="1"/>
          </p:cNvSpPr>
          <p:nvPr>
            <p:ph type="ftr" sz="quarter" idx="11"/>
          </p:nvPr>
        </p:nvSpPr>
        <p:spPr/>
        <p:txBody>
          <a:bodyPr/>
          <a:lstStyle>
            <a:lvl1pPr>
              <a:defRPr>
                <a:solidFill>
                  <a:srgbClr val="E9EDF4"/>
                </a:solidFill>
              </a:defRPr>
            </a:lvl1pPr>
          </a:lstStyle>
          <a:p>
            <a:endParaRPr lang="zh-TW" altLang="en-US"/>
          </a:p>
        </p:txBody>
      </p:sp>
      <p:sp>
        <p:nvSpPr>
          <p:cNvPr id="19" name="投影片編號版面配置區 26"/>
          <p:cNvSpPr>
            <a:spLocks noGrp="1"/>
          </p:cNvSpPr>
          <p:nvPr>
            <p:ph type="sldNum" sz="quarter" idx="12"/>
          </p:nvPr>
        </p:nvSpPr>
        <p:spPr/>
        <p:txBody>
          <a:bodyPr/>
          <a:lstStyle>
            <a:lvl1pPr>
              <a:defRPr>
                <a:solidFill>
                  <a:srgbClr val="FFFFFF"/>
                </a:solidFill>
              </a:defRPr>
            </a:lvl1pPr>
          </a:lstStyle>
          <a:p>
            <a:fld id="{A3000ADA-A408-4BCA-AB6E-9DAD21926DF8}" type="slidenum">
              <a:rPr lang="zh-TW" altLang="en-US"/>
              <a:pPr/>
              <a:t>‹#›</a:t>
            </a:fld>
            <a:endParaRPr lang="en-US" altLang="zh-TW"/>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44013" y="274640"/>
            <a:ext cx="1777470" cy="5592761"/>
          </a:xfrm>
        </p:spPr>
        <p:txBody>
          <a:bodyPr vert="eaVert"/>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274641"/>
            <a:ext cx="6324600" cy="559276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9"/>
          <p:cNvSpPr>
            <a:spLocks noGrp="1"/>
          </p:cNvSpPr>
          <p:nvPr>
            <p:ph type="dt" sz="half" idx="10"/>
          </p:nvPr>
        </p:nvSpPr>
        <p:spPr/>
        <p:txBody>
          <a:bodyPr/>
          <a:lstStyle>
            <a:lvl1pPr>
              <a:defRPr/>
            </a:lvl1pPr>
          </a:lstStyle>
          <a:p>
            <a:fld id="{15A94981-7D02-4609-B6DC-9A6022588F7C}" type="datetimeFigureOut">
              <a:rPr lang="zh-TW" altLang="en-US"/>
              <a:pPr/>
              <a:t>2026/6/24</a:t>
            </a:fld>
            <a:endParaRPr lang="en-US" altLang="zh-TW"/>
          </a:p>
        </p:txBody>
      </p:sp>
      <p:sp>
        <p:nvSpPr>
          <p:cNvPr id="5" name="頁尾版面配置區 21"/>
          <p:cNvSpPr>
            <a:spLocks noGrp="1"/>
          </p:cNvSpPr>
          <p:nvPr>
            <p:ph type="ftr" sz="quarter" idx="11"/>
          </p:nvPr>
        </p:nvSpPr>
        <p:spPr/>
        <p:txBody>
          <a:bodyPr/>
          <a:lstStyle>
            <a:lvl1pPr>
              <a:defRPr/>
            </a:lvl1pPr>
          </a:lstStyle>
          <a:p>
            <a:endParaRPr lang="zh-TW" altLang="en-US"/>
          </a:p>
        </p:txBody>
      </p:sp>
      <p:sp>
        <p:nvSpPr>
          <p:cNvPr id="6" name="投影片編號版面配置區 17"/>
          <p:cNvSpPr>
            <a:spLocks noGrp="1"/>
          </p:cNvSpPr>
          <p:nvPr>
            <p:ph type="sldNum" sz="quarter" idx="12"/>
          </p:nvPr>
        </p:nvSpPr>
        <p:spPr/>
        <p:txBody>
          <a:bodyPr/>
          <a:lstStyle>
            <a:lvl1pPr>
              <a:defRPr/>
            </a:lvl1pPr>
          </a:lstStyle>
          <a:p>
            <a:fld id="{FF831C01-19AF-451C-ADBE-FABEC6459874}" type="slidenum">
              <a:rPr lang="zh-TW" altLang="en-US"/>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1_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629841" y="457200"/>
            <a:ext cx="2949178" cy="1600200"/>
          </a:xfrm>
        </p:spPr>
        <p:txBody>
          <a:bodyPr anchor="b"/>
          <a:lstStyle>
            <a:lvl1pPr>
              <a:defRPr sz="2400"/>
            </a:lvl1pPr>
          </a:lstStyle>
          <a:p>
            <a:r>
              <a:rPr lang="zh-TW" altLang="en-US"/>
              <a:t>按一下以編輯母片標題樣式</a:t>
            </a:r>
          </a:p>
        </p:txBody>
      </p:sp>
      <p:sp>
        <p:nvSpPr>
          <p:cNvPr id="3" name="圖片版面配置區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TW" altLang="en-US" noProof="0"/>
          </a:p>
        </p:txBody>
      </p:sp>
      <p:sp>
        <p:nvSpPr>
          <p:cNvPr id="4" name="文字版面配置區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日期版面配置區 9"/>
          <p:cNvSpPr>
            <a:spLocks noGrp="1"/>
          </p:cNvSpPr>
          <p:nvPr>
            <p:ph type="dt" sz="half" idx="10"/>
          </p:nvPr>
        </p:nvSpPr>
        <p:spPr/>
        <p:txBody>
          <a:bodyPr/>
          <a:lstStyle>
            <a:lvl1pPr>
              <a:defRPr/>
            </a:lvl1pPr>
          </a:lstStyle>
          <a:p>
            <a:fld id="{3D2C3C87-EC56-44E0-A0F2-0E9E9211C267}" type="datetimeFigureOut">
              <a:rPr lang="zh-TW" altLang="en-US"/>
              <a:pPr/>
              <a:t>2026/6/24</a:t>
            </a:fld>
            <a:endParaRPr lang="en-US" altLang="zh-TW"/>
          </a:p>
        </p:txBody>
      </p:sp>
      <p:sp>
        <p:nvSpPr>
          <p:cNvPr id="6" name="頁尾版面配置區 21"/>
          <p:cNvSpPr>
            <a:spLocks noGrp="1"/>
          </p:cNvSpPr>
          <p:nvPr>
            <p:ph type="ftr" sz="quarter" idx="11"/>
          </p:nvPr>
        </p:nvSpPr>
        <p:spPr/>
        <p:txBody>
          <a:bodyPr/>
          <a:lstStyle>
            <a:lvl1pPr>
              <a:defRPr/>
            </a:lvl1pPr>
          </a:lstStyle>
          <a:p>
            <a:endParaRPr lang="zh-TW" altLang="en-US"/>
          </a:p>
        </p:txBody>
      </p:sp>
      <p:sp>
        <p:nvSpPr>
          <p:cNvPr id="7" name="投影片編號版面配置區 17"/>
          <p:cNvSpPr>
            <a:spLocks noGrp="1"/>
          </p:cNvSpPr>
          <p:nvPr>
            <p:ph type="sldNum" sz="quarter" idx="12"/>
          </p:nvPr>
        </p:nvSpPr>
        <p:spPr/>
        <p:txBody>
          <a:bodyPr/>
          <a:lstStyle>
            <a:lvl1pPr>
              <a:defRPr/>
            </a:lvl1pPr>
          </a:lstStyle>
          <a:p>
            <a:fld id="{3A82F08A-01E3-42F2-9D2C-508FE554D6D2}" type="slidenum">
              <a:rPr lang="zh-TW" altLang="en-US"/>
              <a:pPr/>
              <a:t>‹#›</a:t>
            </a:fld>
            <a:endParaRPr lang="en-US"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1_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629841" y="457200"/>
            <a:ext cx="2949178" cy="1600200"/>
          </a:xfrm>
        </p:spPr>
        <p:txBody>
          <a:bodyPr anchor="b"/>
          <a:lstStyle>
            <a:lvl1pPr>
              <a:defRPr sz="2400"/>
            </a:lvl1pPr>
          </a:lstStyle>
          <a:p>
            <a:r>
              <a:rPr lang="zh-TW" altLang="en-US"/>
              <a:t>按一下以編輯母片標題樣式</a:t>
            </a:r>
          </a:p>
        </p:txBody>
      </p:sp>
      <p:sp>
        <p:nvSpPr>
          <p:cNvPr id="3" name="內容版面配置區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TW" altLang="en-US"/>
              <a:t>按一下以編輯母片文字樣式</a:t>
            </a:r>
          </a:p>
        </p:txBody>
      </p:sp>
      <p:sp>
        <p:nvSpPr>
          <p:cNvPr id="5" name="日期版面配置區 9"/>
          <p:cNvSpPr>
            <a:spLocks noGrp="1"/>
          </p:cNvSpPr>
          <p:nvPr>
            <p:ph type="dt" sz="half" idx="10"/>
          </p:nvPr>
        </p:nvSpPr>
        <p:spPr/>
        <p:txBody>
          <a:bodyPr/>
          <a:lstStyle>
            <a:lvl1pPr>
              <a:defRPr/>
            </a:lvl1pPr>
          </a:lstStyle>
          <a:p>
            <a:fld id="{CE9A342B-8D86-4BDA-BCD9-B8E07CA8064F}" type="datetimeFigureOut">
              <a:rPr lang="zh-TW" altLang="en-US"/>
              <a:pPr/>
              <a:t>2026/6/24</a:t>
            </a:fld>
            <a:endParaRPr lang="en-US" altLang="zh-TW"/>
          </a:p>
        </p:txBody>
      </p:sp>
      <p:sp>
        <p:nvSpPr>
          <p:cNvPr id="6" name="頁尾版面配置區 21"/>
          <p:cNvSpPr>
            <a:spLocks noGrp="1"/>
          </p:cNvSpPr>
          <p:nvPr>
            <p:ph type="ftr" sz="quarter" idx="11"/>
          </p:nvPr>
        </p:nvSpPr>
        <p:spPr/>
        <p:txBody>
          <a:bodyPr/>
          <a:lstStyle>
            <a:lvl1pPr>
              <a:defRPr/>
            </a:lvl1pPr>
          </a:lstStyle>
          <a:p>
            <a:endParaRPr lang="zh-TW" altLang="en-US"/>
          </a:p>
        </p:txBody>
      </p:sp>
      <p:sp>
        <p:nvSpPr>
          <p:cNvPr id="7" name="投影片編號版面配置區 17"/>
          <p:cNvSpPr>
            <a:spLocks noGrp="1"/>
          </p:cNvSpPr>
          <p:nvPr>
            <p:ph type="sldNum" sz="quarter" idx="12"/>
          </p:nvPr>
        </p:nvSpPr>
        <p:spPr/>
        <p:txBody>
          <a:bodyPr/>
          <a:lstStyle>
            <a:lvl1pPr>
              <a:defRPr/>
            </a:lvl1pPr>
          </a:lstStyle>
          <a:p>
            <a:fld id="{9D9BBE82-B968-47AF-969F-5D4793FE4C96}" type="slidenum">
              <a:rPr lang="zh-TW" altLang="en-US"/>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pic>
        <p:nvPicPr>
          <p:cNvPr id="4" name="圖片 10"/>
          <p:cNvPicPr>
            <a:picLocks noChangeAspect="1"/>
          </p:cNvPicPr>
          <p:nvPr/>
        </p:nvPicPr>
        <p:blipFill>
          <a:blip r:embed="rId2"/>
          <a:srcRect/>
          <a:stretch>
            <a:fillRect/>
          </a:stretch>
        </p:blipFill>
        <p:spPr bwMode="auto">
          <a:xfrm>
            <a:off x="6858000" y="6278563"/>
            <a:ext cx="1914525" cy="404812"/>
          </a:xfrm>
          <a:prstGeom prst="rect">
            <a:avLst/>
          </a:prstGeom>
          <a:noFill/>
          <a:ln w="9525">
            <a:noFill/>
            <a:miter lim="800000"/>
            <a:headEnd/>
            <a:tailEnd/>
          </a:ln>
        </p:spPr>
      </p:pic>
      <p:sp>
        <p:nvSpPr>
          <p:cNvPr id="5" name="Rectangle 14"/>
          <p:cNvSpPr>
            <a:spLocks noChangeArrowheads="1"/>
          </p:cNvSpPr>
          <p:nvPr/>
        </p:nvSpPr>
        <p:spPr bwMode="ltGray">
          <a:xfrm>
            <a:off x="0" y="1366838"/>
            <a:ext cx="9144000" cy="149225"/>
          </a:xfrm>
          <a:prstGeom prst="rect">
            <a:avLst/>
          </a:prstGeom>
          <a:solidFill>
            <a:srgbClr val="990000"/>
          </a:solidFill>
          <a:ln>
            <a:noFill/>
          </a:ln>
        </p:spPr>
        <p:txBody>
          <a:bodyPr wrap="none" anchor="ctr"/>
          <a:lstStyle/>
          <a:p>
            <a:endParaRPr kumimoji="0" lang="zh-TW" altLang="en-US"/>
          </a:p>
        </p:txBody>
      </p:sp>
      <p:cxnSp>
        <p:nvCxnSpPr>
          <p:cNvPr id="6" name="直線接點 16"/>
          <p:cNvCxnSpPr/>
          <p:nvPr/>
        </p:nvCxnSpPr>
        <p:spPr>
          <a:xfrm flipV="1">
            <a:off x="-22225" y="1354138"/>
            <a:ext cx="9166225" cy="158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直線接點 18"/>
          <p:cNvCxnSpPr/>
          <p:nvPr/>
        </p:nvCxnSpPr>
        <p:spPr>
          <a:xfrm>
            <a:off x="0" y="1417638"/>
            <a:ext cx="91440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矩形 19"/>
          <p:cNvSpPr/>
          <p:nvPr/>
        </p:nvSpPr>
        <p:spPr>
          <a:xfrm>
            <a:off x="7308850" y="1516063"/>
            <a:ext cx="1835150" cy="204787"/>
          </a:xfrm>
          <a:prstGeom prst="rect">
            <a:avLst/>
          </a:prstGeom>
          <a:gradFill flip="none" rotWithShape="1">
            <a:gsLst>
              <a:gs pos="0">
                <a:srgbClr val="990000"/>
              </a:gs>
              <a:gs pos="63280">
                <a:srgbClr val="983F3D"/>
              </a:gs>
              <a:gs pos="40000">
                <a:schemeClr val="accent2"/>
              </a:gs>
              <a:gs pos="100000">
                <a:schemeClr val="accent2">
                  <a:gamma/>
                  <a:shade val="46275"/>
                  <a:invGamma/>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kumimoji="0" lang="zh-TW" altLang="en-US">
              <a:solidFill>
                <a:srgbClr val="FFFFFF"/>
              </a:solidFill>
            </a:endParaRPr>
          </a:p>
        </p:txBody>
      </p:sp>
      <p:pic>
        <p:nvPicPr>
          <p:cNvPr id="10" name="圖片 20"/>
          <p:cNvPicPr>
            <a:picLocks noChangeAspect="1"/>
          </p:cNvPicPr>
          <p:nvPr/>
        </p:nvPicPr>
        <p:blipFill>
          <a:blip r:embed="rId3"/>
          <a:srcRect/>
          <a:stretch>
            <a:fillRect/>
          </a:stretch>
        </p:blipFill>
        <p:spPr bwMode="auto">
          <a:xfrm>
            <a:off x="6383338" y="6253163"/>
            <a:ext cx="439737" cy="433387"/>
          </a:xfrm>
          <a:prstGeom prst="rect">
            <a:avLst/>
          </a:prstGeom>
          <a:noFill/>
          <a:ln w="9525">
            <a:noFill/>
            <a:miter lim="800000"/>
            <a:headEnd/>
            <a:tailEnd/>
          </a:ln>
        </p:spPr>
      </p:pic>
      <p:sp>
        <p:nvSpPr>
          <p:cNvPr id="3" name="內容版面配置區 2"/>
          <p:cNvSpPr>
            <a:spLocks noGrp="1"/>
          </p:cNvSpPr>
          <p:nvPr>
            <p:ph idx="1"/>
          </p:nvPr>
        </p:nvSpPr>
        <p:spPr>
          <a:xfrm>
            <a:off x="457200" y="1654002"/>
            <a:ext cx="8229600" cy="4525963"/>
          </a:xfrm>
        </p:spPr>
        <p:txBody>
          <a:bodyPr/>
          <a:lstStyle>
            <a:lvl1pPr>
              <a:spcBef>
                <a:spcPts val="1200"/>
              </a:spcBef>
              <a:defRPr/>
            </a:lvl1pPr>
            <a:lvl2pPr>
              <a:spcBef>
                <a:spcPts val="1200"/>
              </a:spcBef>
              <a:defRPr/>
            </a:lvl2pPr>
            <a:lvl3pPr>
              <a:spcBef>
                <a:spcPts val="1200"/>
              </a:spcBef>
              <a:spcAft>
                <a:spcPts val="1200"/>
              </a:spcAft>
              <a:defRPr/>
            </a:lvl3pPr>
            <a:extLst/>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7" name="標題 6"/>
          <p:cNvSpPr>
            <a:spLocks noGrp="1"/>
          </p:cNvSpPr>
          <p:nvPr>
            <p:ph type="title"/>
          </p:nvPr>
        </p:nvSpPr>
        <p:spPr/>
        <p:txBody>
          <a:bodyPr rtlCol="0"/>
          <a:lstStyle/>
          <a:p>
            <a:r>
              <a:rPr lang="zh-TW" altLang="en-US"/>
              <a:t>按一下以編輯母片標題樣式</a:t>
            </a:r>
            <a:endParaRPr lang="en-US"/>
          </a:p>
        </p:txBody>
      </p:sp>
      <p:sp>
        <p:nvSpPr>
          <p:cNvPr id="11" name="日期版面配置區 3"/>
          <p:cNvSpPr>
            <a:spLocks noGrp="1"/>
          </p:cNvSpPr>
          <p:nvPr>
            <p:ph type="dt" sz="half" idx="10"/>
          </p:nvPr>
        </p:nvSpPr>
        <p:spPr/>
        <p:txBody>
          <a:bodyPr/>
          <a:lstStyle>
            <a:lvl1pPr>
              <a:defRPr/>
            </a:lvl1pPr>
          </a:lstStyle>
          <a:p>
            <a:fld id="{92E31E7E-4285-418A-A177-F3D71362471D}" type="datetimeFigureOut">
              <a:rPr lang="zh-TW" altLang="en-US"/>
              <a:pPr/>
              <a:t>2026/6/24</a:t>
            </a:fld>
            <a:endParaRPr lang="en-US" altLang="zh-TW"/>
          </a:p>
        </p:txBody>
      </p:sp>
      <p:sp>
        <p:nvSpPr>
          <p:cNvPr id="12" name="頁尾版面配置區 4"/>
          <p:cNvSpPr>
            <a:spLocks noGrp="1"/>
          </p:cNvSpPr>
          <p:nvPr>
            <p:ph type="ftr" sz="quarter" idx="11"/>
          </p:nvPr>
        </p:nvSpPr>
        <p:spPr/>
        <p:txBody>
          <a:bodyPr/>
          <a:lstStyle>
            <a:lvl1pPr>
              <a:defRPr/>
            </a:lvl1pPr>
          </a:lstStyle>
          <a:p>
            <a:endParaRPr lang="zh-TW" altLang="en-US"/>
          </a:p>
        </p:txBody>
      </p:sp>
      <p:sp>
        <p:nvSpPr>
          <p:cNvPr id="13" name="投影片編號版面配置區 5"/>
          <p:cNvSpPr>
            <a:spLocks noGrp="1"/>
          </p:cNvSpPr>
          <p:nvPr>
            <p:ph type="sldNum" sz="quarter" idx="12"/>
          </p:nvPr>
        </p:nvSpPr>
        <p:spPr/>
        <p:txBody>
          <a:bodyPr/>
          <a:lstStyle>
            <a:lvl1pPr>
              <a:defRPr/>
            </a:lvl1pPr>
          </a:lstStyle>
          <a:p>
            <a:fld id="{A83258B0-1041-48B8-B19E-0C51D89A3C34}" type="slidenum">
              <a:rPr lang="zh-TW" altLang="en-US"/>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4" name="＞形箭號 10"/>
          <p:cNvSpPr/>
          <p:nvPr/>
        </p:nvSpPr>
        <p:spPr>
          <a:xfrm>
            <a:off x="3636963" y="3005138"/>
            <a:ext cx="182562"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altLang="zh-TW">
              <a:solidFill>
                <a:srgbClr val="FFFFFF"/>
              </a:solidFill>
            </a:endParaRPr>
          </a:p>
        </p:txBody>
      </p:sp>
      <p:sp>
        <p:nvSpPr>
          <p:cNvPr id="5" name="＞形箭號 15"/>
          <p:cNvSpPr/>
          <p:nvPr/>
        </p:nvSpPr>
        <p:spPr>
          <a:xfrm>
            <a:off x="3449638" y="3005138"/>
            <a:ext cx="18415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altLang="zh-TW">
              <a:solidFill>
                <a:srgbClr val="FFFFFF"/>
              </a:solidFill>
            </a:endParaRPr>
          </a:p>
        </p:txBody>
      </p:sp>
      <p:sp>
        <p:nvSpPr>
          <p:cNvPr id="2" name="標題 1"/>
          <p:cNvSpPr>
            <a:spLocks noGrp="1"/>
          </p:cNvSpPr>
          <p:nvPr>
            <p:ph type="title"/>
          </p:nvPr>
        </p:nvSpPr>
        <p:spPr>
          <a:xfrm>
            <a:off x="722376" y="1059712"/>
            <a:ext cx="7772400" cy="1828800"/>
          </a:xfrm>
        </p:spPr>
        <p:txBody>
          <a:bodyPr anchor="b">
            <a:scene3d>
              <a:camera prst="orthographicFront"/>
              <a:lightRig rig="soft" dir="t"/>
            </a:scene3d>
          </a:bodyPr>
          <a:lstStyle>
            <a:lvl1pPr algn="r">
              <a:buNone/>
              <a:defRPr sz="4800" b="1" cap="none" baseline="0">
                <a:effectLst>
                  <a:outerShdw blurRad="31750" dist="25400" dir="5400000" algn="tl" rotWithShape="0">
                    <a:srgbClr val="000000">
                      <a:alpha val="25000"/>
                    </a:srgbClr>
                  </a:outerShdw>
                </a:effectLst>
              </a:defRPr>
            </a:lvl1pPr>
            <a:extLst/>
          </a:lstStyle>
          <a:p>
            <a:r>
              <a:rPr lang="zh-TW" altLang="en-US"/>
              <a:t>按一下以編輯母片標題樣式</a:t>
            </a:r>
            <a:endParaRPr lang="en-US"/>
          </a:p>
        </p:txBody>
      </p:sp>
      <p:sp>
        <p:nvSpPr>
          <p:cNvPr id="3" name="文字版面配置區 2"/>
          <p:cNvSpPr>
            <a:spLocks noGrp="1"/>
          </p:cNvSpPr>
          <p:nvPr>
            <p:ph type="body" idx="1"/>
          </p:nvPr>
        </p:nvSpPr>
        <p:spPr>
          <a:xfrm>
            <a:off x="3922713" y="2931712"/>
            <a:ext cx="4572000" cy="1454888"/>
          </a:xfrm>
        </p:spPr>
        <p:txBody>
          <a:bodyPr/>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zh-TW" altLang="en-US"/>
              <a:t>按一下以編輯母片文字樣式</a:t>
            </a:r>
          </a:p>
        </p:txBody>
      </p:sp>
      <p:sp>
        <p:nvSpPr>
          <p:cNvPr id="6" name="日期版面配置區 3"/>
          <p:cNvSpPr>
            <a:spLocks noGrp="1"/>
          </p:cNvSpPr>
          <p:nvPr>
            <p:ph type="dt" sz="half" idx="10"/>
          </p:nvPr>
        </p:nvSpPr>
        <p:spPr/>
        <p:txBody>
          <a:bodyPr/>
          <a:lstStyle>
            <a:lvl1pPr>
              <a:defRPr/>
            </a:lvl1pPr>
          </a:lstStyle>
          <a:p>
            <a:fld id="{C8FCCAA4-13B9-49D9-9532-49D877FFAA0C}" type="datetimeFigureOut">
              <a:rPr lang="zh-TW" altLang="en-US"/>
              <a:pPr/>
              <a:t>2026/6/24</a:t>
            </a:fld>
            <a:endParaRPr lang="en-US" altLang="zh-TW"/>
          </a:p>
        </p:txBody>
      </p:sp>
      <p:sp>
        <p:nvSpPr>
          <p:cNvPr id="7" name="頁尾版面配置區 4"/>
          <p:cNvSpPr>
            <a:spLocks noGrp="1"/>
          </p:cNvSpPr>
          <p:nvPr>
            <p:ph type="ftr" sz="quarter" idx="11"/>
          </p:nvPr>
        </p:nvSpPr>
        <p:spPr/>
        <p:txBody>
          <a:bodyPr/>
          <a:lstStyle>
            <a:lvl1pPr>
              <a:defRPr/>
            </a:lvl1pPr>
          </a:lstStyle>
          <a:p>
            <a:endParaRPr lang="zh-TW" altLang="en-US"/>
          </a:p>
        </p:txBody>
      </p:sp>
      <p:sp>
        <p:nvSpPr>
          <p:cNvPr id="8" name="投影片編號版面配置區 5"/>
          <p:cNvSpPr>
            <a:spLocks noGrp="1"/>
          </p:cNvSpPr>
          <p:nvPr>
            <p:ph type="sldNum" sz="quarter" idx="12"/>
          </p:nvPr>
        </p:nvSpPr>
        <p:spPr/>
        <p:txBody>
          <a:bodyPr/>
          <a:lstStyle>
            <a:lvl1pPr>
              <a:defRPr/>
            </a:lvl1pPr>
          </a:lstStyle>
          <a:p>
            <a:fld id="{58BF8F00-D8E1-4628-BC60-B930240D883F}" type="slidenum">
              <a:rPr lang="zh-TW" altLang="en-US"/>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3" name="內容版面配置區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8" name="標題 7"/>
          <p:cNvSpPr>
            <a:spLocks noGrp="1"/>
          </p:cNvSpPr>
          <p:nvPr>
            <p:ph type="title"/>
          </p:nvPr>
        </p:nvSpPr>
        <p:spPr/>
        <p:txBody>
          <a:bodyPr rtlCol="0"/>
          <a:lstStyle/>
          <a:p>
            <a:r>
              <a:rPr lang="zh-TW" altLang="en-US"/>
              <a:t>按一下以編輯母片標題樣式</a:t>
            </a:r>
            <a:endParaRPr lang="en-US"/>
          </a:p>
        </p:txBody>
      </p:sp>
      <p:sp>
        <p:nvSpPr>
          <p:cNvPr id="5" name="日期版面配置區 9"/>
          <p:cNvSpPr>
            <a:spLocks noGrp="1"/>
          </p:cNvSpPr>
          <p:nvPr>
            <p:ph type="dt" sz="half" idx="10"/>
          </p:nvPr>
        </p:nvSpPr>
        <p:spPr/>
        <p:txBody>
          <a:bodyPr/>
          <a:lstStyle>
            <a:lvl1pPr>
              <a:defRPr/>
            </a:lvl1pPr>
          </a:lstStyle>
          <a:p>
            <a:fld id="{CC6FC370-C0A9-4C8C-A497-44D96DACE195}" type="datetimeFigureOut">
              <a:rPr lang="zh-TW" altLang="en-US"/>
              <a:pPr/>
              <a:t>2026/6/24</a:t>
            </a:fld>
            <a:endParaRPr lang="en-US" altLang="zh-TW"/>
          </a:p>
        </p:txBody>
      </p:sp>
      <p:sp>
        <p:nvSpPr>
          <p:cNvPr id="6" name="頁尾版面配置區 21"/>
          <p:cNvSpPr>
            <a:spLocks noGrp="1"/>
          </p:cNvSpPr>
          <p:nvPr>
            <p:ph type="ftr" sz="quarter" idx="11"/>
          </p:nvPr>
        </p:nvSpPr>
        <p:spPr/>
        <p:txBody>
          <a:bodyPr/>
          <a:lstStyle>
            <a:lvl1pPr>
              <a:defRPr/>
            </a:lvl1pPr>
          </a:lstStyle>
          <a:p>
            <a:endParaRPr lang="zh-TW" altLang="en-US"/>
          </a:p>
        </p:txBody>
      </p:sp>
      <p:sp>
        <p:nvSpPr>
          <p:cNvPr id="7" name="投影片編號版面配置區 17"/>
          <p:cNvSpPr>
            <a:spLocks noGrp="1"/>
          </p:cNvSpPr>
          <p:nvPr>
            <p:ph type="sldNum" sz="quarter" idx="12"/>
          </p:nvPr>
        </p:nvSpPr>
        <p:spPr/>
        <p:txBody>
          <a:bodyPr/>
          <a:lstStyle>
            <a:lvl1pPr>
              <a:defRPr/>
            </a:lvl1pPr>
          </a:lstStyle>
          <a:p>
            <a:fld id="{5FE8A2CF-230C-4A42-BDA1-24A2E67579B7}" type="slidenum">
              <a:rPr lang="zh-TW" altLang="en-US"/>
              <a:pPr/>
              <a:t>‹#›</a:t>
            </a:fld>
            <a:endParaRPr lang="en-US"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標題 5"/>
          <p:cNvSpPr>
            <a:spLocks noGrp="1"/>
          </p:cNvSpPr>
          <p:nvPr>
            <p:ph type="title"/>
          </p:nvPr>
        </p:nvSpPr>
        <p:spPr/>
        <p:txBody>
          <a:bodyPr rtlCol="0"/>
          <a:lstStyle/>
          <a:p>
            <a:r>
              <a:rPr lang="zh-TW" altLang="en-US"/>
              <a:t>按一下以編輯母片標題樣式</a:t>
            </a:r>
            <a:endParaRPr lang="en-US"/>
          </a:p>
        </p:txBody>
      </p:sp>
      <p:sp>
        <p:nvSpPr>
          <p:cNvPr id="3" name="日期版面配置區 9"/>
          <p:cNvSpPr>
            <a:spLocks noGrp="1"/>
          </p:cNvSpPr>
          <p:nvPr>
            <p:ph type="dt" sz="half" idx="10"/>
          </p:nvPr>
        </p:nvSpPr>
        <p:spPr/>
        <p:txBody>
          <a:bodyPr/>
          <a:lstStyle>
            <a:lvl1pPr>
              <a:defRPr/>
            </a:lvl1pPr>
          </a:lstStyle>
          <a:p>
            <a:fld id="{9D032D69-23DC-4B66-9CA4-72BF98A379B9}" type="datetimeFigureOut">
              <a:rPr lang="zh-TW" altLang="en-US"/>
              <a:pPr/>
              <a:t>2026/6/24</a:t>
            </a:fld>
            <a:endParaRPr lang="en-US" altLang="zh-TW"/>
          </a:p>
        </p:txBody>
      </p:sp>
      <p:sp>
        <p:nvSpPr>
          <p:cNvPr id="4" name="頁尾版面配置區 21"/>
          <p:cNvSpPr>
            <a:spLocks noGrp="1"/>
          </p:cNvSpPr>
          <p:nvPr>
            <p:ph type="ftr" sz="quarter" idx="11"/>
          </p:nvPr>
        </p:nvSpPr>
        <p:spPr/>
        <p:txBody>
          <a:bodyPr/>
          <a:lstStyle>
            <a:lvl1pPr>
              <a:defRPr/>
            </a:lvl1pPr>
          </a:lstStyle>
          <a:p>
            <a:endParaRPr lang="zh-TW" altLang="en-US"/>
          </a:p>
        </p:txBody>
      </p:sp>
      <p:sp>
        <p:nvSpPr>
          <p:cNvPr id="5" name="投影片編號版面配置區 17"/>
          <p:cNvSpPr>
            <a:spLocks noGrp="1"/>
          </p:cNvSpPr>
          <p:nvPr>
            <p:ph type="sldNum" sz="quarter" idx="12"/>
          </p:nvPr>
        </p:nvSpPr>
        <p:spPr/>
        <p:txBody>
          <a:bodyPr/>
          <a:lstStyle>
            <a:lvl1pPr>
              <a:defRPr/>
            </a:lvl1pPr>
          </a:lstStyle>
          <a:p>
            <a:fld id="{643C2B99-D6C8-4F09-A49B-45ACFDCE5FF0}" type="slidenum">
              <a:rPr lang="zh-TW" altLang="en-US"/>
              <a:pPr/>
              <a:t>‹#›</a:t>
            </a:fld>
            <a:endParaRPr lang="en-US"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9"/>
          <p:cNvSpPr>
            <a:spLocks noGrp="1"/>
          </p:cNvSpPr>
          <p:nvPr>
            <p:ph type="dt" sz="half" idx="10"/>
          </p:nvPr>
        </p:nvSpPr>
        <p:spPr/>
        <p:txBody>
          <a:bodyPr/>
          <a:lstStyle>
            <a:lvl1pPr>
              <a:defRPr/>
            </a:lvl1pPr>
          </a:lstStyle>
          <a:p>
            <a:fld id="{F9E62CAA-4389-41F7-B332-30B73CF438E2}" type="datetimeFigureOut">
              <a:rPr lang="zh-TW" altLang="en-US"/>
              <a:pPr/>
              <a:t>2026/6/24</a:t>
            </a:fld>
            <a:endParaRPr lang="en-US" altLang="zh-TW"/>
          </a:p>
        </p:txBody>
      </p:sp>
      <p:sp>
        <p:nvSpPr>
          <p:cNvPr id="3" name="頁尾版面配置區 21"/>
          <p:cNvSpPr>
            <a:spLocks noGrp="1"/>
          </p:cNvSpPr>
          <p:nvPr>
            <p:ph type="ftr" sz="quarter" idx="11"/>
          </p:nvPr>
        </p:nvSpPr>
        <p:spPr/>
        <p:txBody>
          <a:bodyPr/>
          <a:lstStyle>
            <a:lvl1pPr>
              <a:defRPr/>
            </a:lvl1pPr>
          </a:lstStyle>
          <a:p>
            <a:endParaRPr lang="zh-TW" altLang="en-US"/>
          </a:p>
        </p:txBody>
      </p:sp>
      <p:sp>
        <p:nvSpPr>
          <p:cNvPr id="4" name="投影片編號版面配置區 17"/>
          <p:cNvSpPr>
            <a:spLocks noGrp="1"/>
          </p:cNvSpPr>
          <p:nvPr>
            <p:ph type="sldNum" sz="quarter" idx="12"/>
          </p:nvPr>
        </p:nvSpPr>
        <p:spPr/>
        <p:txBody>
          <a:bodyPr/>
          <a:lstStyle>
            <a:lvl1pPr>
              <a:defRPr/>
            </a:lvl1pPr>
          </a:lstStyle>
          <a:p>
            <a:fld id="{FD1D2FBD-68B2-4233-899E-0FAA1852F971}" type="slidenum">
              <a:rPr lang="zh-TW" altLang="en-US"/>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914400" y="4876800"/>
            <a:ext cx="7481776" cy="457200"/>
          </a:xfrm>
        </p:spPr>
        <p:txBody>
          <a:bodyPr anchor="t">
            <a:noAutofit/>
            <a:sp3d prstMaterial="softEdge">
              <a:bevelT w="0" h="0"/>
            </a:sp3d>
          </a:bodyPr>
          <a:lstStyle>
            <a:lvl1pPr algn="r">
              <a:buNone/>
              <a:defRPr sz="2500" b="0">
                <a:solidFill>
                  <a:schemeClr val="accent1"/>
                </a:solidFill>
                <a:effectLst/>
              </a:defRPr>
            </a:lvl1pPr>
            <a:extLst/>
          </a:lstStyle>
          <a:p>
            <a:r>
              <a:rPr lang="zh-TW" altLang="en-US"/>
              <a:t>按一下以編輯母片標題樣式</a:t>
            </a:r>
            <a:endParaRPr lang="en-US"/>
          </a:p>
        </p:txBody>
      </p:sp>
      <p:sp>
        <p:nvSpPr>
          <p:cNvPr id="3" name="文字版面配置區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a:r>
              <a:rPr lang="zh-TW" altLang="en-US"/>
              <a:t>按一下以編輯母片文字樣式</a:t>
            </a:r>
          </a:p>
        </p:txBody>
      </p:sp>
      <p:sp>
        <p:nvSpPr>
          <p:cNvPr id="4" name="內容版面配置區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p:cNvSpPr>
            <a:spLocks noGrp="1"/>
          </p:cNvSpPr>
          <p:nvPr>
            <p:ph type="dt" sz="half" idx="10"/>
          </p:nvPr>
        </p:nvSpPr>
        <p:spPr/>
        <p:txBody>
          <a:bodyPr/>
          <a:lstStyle>
            <a:lvl1pPr>
              <a:defRPr/>
            </a:lvl1pPr>
          </a:lstStyle>
          <a:p>
            <a:fld id="{1372A72B-7126-4E6D-BCF6-77FA73D9045A}" type="datetimeFigureOut">
              <a:rPr lang="zh-TW" altLang="en-US"/>
              <a:pPr/>
              <a:t>2026/6/24</a:t>
            </a:fld>
            <a:endParaRPr lang="en-US" altLang="zh-TW"/>
          </a:p>
        </p:txBody>
      </p:sp>
      <p:sp>
        <p:nvSpPr>
          <p:cNvPr id="6" name="頁尾版面配置區 5"/>
          <p:cNvSpPr>
            <a:spLocks noGrp="1"/>
          </p:cNvSpPr>
          <p:nvPr>
            <p:ph type="ftr" sz="quarter" idx="11"/>
          </p:nvPr>
        </p:nvSpPr>
        <p:spPr/>
        <p:txBody>
          <a:bodyPr/>
          <a:lstStyle>
            <a:lvl1pPr>
              <a:defRPr/>
            </a:lvl1pPr>
          </a:lstStyle>
          <a:p>
            <a:endParaRPr lang="zh-TW" altLang="en-US"/>
          </a:p>
        </p:txBody>
      </p:sp>
      <p:sp>
        <p:nvSpPr>
          <p:cNvPr id="7" name="投影片編號版面配置區 6"/>
          <p:cNvSpPr>
            <a:spLocks noGrp="1"/>
          </p:cNvSpPr>
          <p:nvPr>
            <p:ph type="sldNum" sz="quarter" idx="12"/>
          </p:nvPr>
        </p:nvSpPr>
        <p:spPr/>
        <p:txBody>
          <a:bodyPr/>
          <a:lstStyle>
            <a:lvl1pPr>
              <a:defRPr/>
            </a:lvl1pPr>
          </a:lstStyle>
          <a:p>
            <a:fld id="{BC254AF4-4F92-4FDF-96AF-F45031483DE6}" type="slidenum">
              <a:rPr lang="zh-TW" altLang="en-US"/>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5" name="手繪多邊形 10"/>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latin typeface="+mn-lt"/>
              <a:ea typeface="+mn-ea"/>
            </a:endParaRPr>
          </a:p>
        </p:txBody>
      </p:sp>
      <p:sp>
        <p:nvSpPr>
          <p:cNvPr id="6" name="手繪多邊形 15"/>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p:spPr>
        <p:txBody>
          <a:bodyPr/>
          <a:lstStyle/>
          <a:p>
            <a:pPr eaLnBrk="0" hangingPunct="0">
              <a:defRPr/>
            </a:pPr>
            <a:endParaRPr kumimoji="0" lang="en-US">
              <a:latin typeface="Rockwell" panose="02060603020205020403" pitchFamily="18" charset="0"/>
              <a:ea typeface="DFKai-SB" panose="03000509000000000000" pitchFamily="65" charset="-120"/>
            </a:endParaRPr>
          </a:p>
        </p:txBody>
      </p:sp>
      <p:sp>
        <p:nvSpPr>
          <p:cNvPr id="7" name="直角三角形 16"/>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ltLang="zh-TW">
              <a:solidFill>
                <a:srgbClr val="FFFFFF"/>
              </a:solidFill>
            </a:endParaRPr>
          </a:p>
        </p:txBody>
      </p:sp>
      <p:cxnSp>
        <p:nvCxnSpPr>
          <p:cNvPr id="8" name="直線接點 18"/>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形箭號 19"/>
          <p:cNvSpPr/>
          <p:nvPr/>
        </p:nvSpPr>
        <p:spPr>
          <a:xfrm>
            <a:off x="8664575"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altLang="zh-TW">
              <a:solidFill>
                <a:srgbClr val="FFFFFF"/>
              </a:solidFill>
            </a:endParaRPr>
          </a:p>
        </p:txBody>
      </p:sp>
      <p:sp>
        <p:nvSpPr>
          <p:cNvPr id="10" name="＞形箭號 20"/>
          <p:cNvSpPr/>
          <p:nvPr/>
        </p:nvSpPr>
        <p:spPr>
          <a:xfrm>
            <a:off x="8477250" y="4987925"/>
            <a:ext cx="182563"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p>
            <a:endParaRPr kumimoji="0" lang="en-US" altLang="zh-TW">
              <a:solidFill>
                <a:srgbClr val="FFFFFF"/>
              </a:solidFill>
            </a:endParaRPr>
          </a:p>
        </p:txBody>
      </p:sp>
      <p:sp>
        <p:nvSpPr>
          <p:cNvPr id="4" name="文字版面配置區 3"/>
          <p:cNvSpPr>
            <a:spLocks noGrp="1"/>
          </p:cNvSpPr>
          <p:nvPr>
            <p:ph type="body" sz="half" idx="2"/>
          </p:nvPr>
        </p:nvSpPr>
        <p:spPr>
          <a:xfrm>
            <a:off x="1141232" y="5443402"/>
            <a:ext cx="7162800" cy="648232"/>
          </a:xfrm>
          <a:noFill/>
        </p:spPr>
        <p:txBody>
          <a:bodyPr tIns="0"/>
          <a:lstStyle>
            <a:lvl1pPr marL="0" marR="18288" indent="0" algn="r">
              <a:buNone/>
              <a:defRPr sz="1400"/>
            </a:lvl1pPr>
            <a:lvl2pPr>
              <a:defRPr sz="1200"/>
            </a:lvl2pPr>
            <a:lvl3pPr>
              <a:defRPr sz="1000"/>
            </a:lvl3pPr>
            <a:lvl4pPr>
              <a:defRPr sz="900"/>
            </a:lvl4pPr>
            <a:lvl5pPr>
              <a:defRPr sz="900"/>
            </a:lvl5pPr>
            <a:extLst/>
          </a:lstStyle>
          <a:p>
            <a:pPr lvl="0"/>
            <a:r>
              <a:rPr lang="zh-TW" altLang="en-US"/>
              <a:t>按一下以編輯母片文字樣式</a:t>
            </a:r>
          </a:p>
        </p:txBody>
      </p:sp>
      <p:sp>
        <p:nvSpPr>
          <p:cNvPr id="3" name="圖片版面配置區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normAutofit/>
          </a:bodyPr>
          <a:lstStyle>
            <a:lvl1pPr marL="0" indent="0">
              <a:buNone/>
              <a:defRPr sz="3200"/>
            </a:lvl1pPr>
            <a:extLst/>
          </a:lstStyle>
          <a:p>
            <a:pPr lvl="0"/>
            <a:r>
              <a:rPr lang="zh-TW" altLang="en-US" noProof="0"/>
              <a:t>按一下圖示以新增圖片</a:t>
            </a:r>
            <a:endParaRPr lang="en-US" noProof="0" dirty="0"/>
          </a:p>
        </p:txBody>
      </p:sp>
      <p:sp>
        <p:nvSpPr>
          <p:cNvPr id="2" name="標題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lang="zh-TW" altLang="en-US"/>
              <a:t>按一下以編輯母片標題樣式</a:t>
            </a:r>
            <a:endParaRPr lang="en-US"/>
          </a:p>
        </p:txBody>
      </p:sp>
      <p:sp>
        <p:nvSpPr>
          <p:cNvPr id="11" name="日期版面配置區 4"/>
          <p:cNvSpPr>
            <a:spLocks noGrp="1"/>
          </p:cNvSpPr>
          <p:nvPr>
            <p:ph type="dt" sz="half" idx="10"/>
          </p:nvPr>
        </p:nvSpPr>
        <p:spPr/>
        <p:txBody>
          <a:bodyPr/>
          <a:lstStyle>
            <a:lvl1pPr>
              <a:defRPr/>
            </a:lvl1pPr>
          </a:lstStyle>
          <a:p>
            <a:fld id="{6C27E3C0-1EF6-43EE-940C-EF1D8FC80EC9}" type="datetimeFigureOut">
              <a:rPr lang="zh-TW" altLang="en-US"/>
              <a:pPr/>
              <a:t>2026/6/24</a:t>
            </a:fld>
            <a:endParaRPr lang="en-US" altLang="zh-TW"/>
          </a:p>
        </p:txBody>
      </p:sp>
      <p:sp>
        <p:nvSpPr>
          <p:cNvPr id="12" name="頁尾版面配置區 5"/>
          <p:cNvSpPr>
            <a:spLocks noGrp="1"/>
          </p:cNvSpPr>
          <p:nvPr>
            <p:ph type="ftr" sz="quarter" idx="11"/>
          </p:nvPr>
        </p:nvSpPr>
        <p:spPr/>
        <p:txBody>
          <a:bodyPr/>
          <a:lstStyle>
            <a:lvl1pPr>
              <a:defRPr/>
            </a:lvl1pPr>
          </a:lstStyle>
          <a:p>
            <a:endParaRPr lang="zh-TW" altLang="en-US"/>
          </a:p>
        </p:txBody>
      </p:sp>
      <p:sp>
        <p:nvSpPr>
          <p:cNvPr id="13" name="投影片編號版面配置區 6"/>
          <p:cNvSpPr>
            <a:spLocks noGrp="1"/>
          </p:cNvSpPr>
          <p:nvPr>
            <p:ph type="sldNum" sz="quarter" idx="12"/>
          </p:nvPr>
        </p:nvSpPr>
        <p:spPr/>
        <p:txBody>
          <a:bodyPr/>
          <a:lstStyle>
            <a:lvl1pPr>
              <a:defRPr/>
            </a:lvl1pPr>
          </a:lstStyle>
          <a:p>
            <a:fld id="{842D01B8-DD71-4D53-A48F-86387E838370}" type="slidenum">
              <a:rPr lang="zh-TW" altLang="en-US"/>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endParaRPr lang="en-US"/>
          </a:p>
        </p:txBody>
      </p:sp>
      <p:sp>
        <p:nvSpPr>
          <p:cNvPr id="3" name="直排文字版面配置區 2"/>
          <p:cNvSpPr>
            <a:spLocks noGrp="1"/>
          </p:cNvSpPr>
          <p:nvPr>
            <p:ph type="body" orient="vert" idx="1"/>
          </p:nvPr>
        </p:nvSpPr>
        <p:spPr>
          <a:xfrm>
            <a:off x="457200" y="1481329"/>
            <a:ext cx="8229600" cy="4386071"/>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9"/>
          <p:cNvSpPr>
            <a:spLocks noGrp="1"/>
          </p:cNvSpPr>
          <p:nvPr>
            <p:ph type="dt" sz="half" idx="10"/>
          </p:nvPr>
        </p:nvSpPr>
        <p:spPr/>
        <p:txBody>
          <a:bodyPr/>
          <a:lstStyle>
            <a:lvl1pPr>
              <a:defRPr/>
            </a:lvl1pPr>
          </a:lstStyle>
          <a:p>
            <a:fld id="{27DEE85F-073B-4053-89D8-61118537F8E2}" type="datetimeFigureOut">
              <a:rPr lang="zh-TW" altLang="en-US"/>
              <a:pPr/>
              <a:t>2026/6/24</a:t>
            </a:fld>
            <a:endParaRPr lang="en-US" altLang="zh-TW"/>
          </a:p>
        </p:txBody>
      </p:sp>
      <p:sp>
        <p:nvSpPr>
          <p:cNvPr id="5" name="頁尾版面配置區 21"/>
          <p:cNvSpPr>
            <a:spLocks noGrp="1"/>
          </p:cNvSpPr>
          <p:nvPr>
            <p:ph type="ftr" sz="quarter" idx="11"/>
          </p:nvPr>
        </p:nvSpPr>
        <p:spPr/>
        <p:txBody>
          <a:bodyPr/>
          <a:lstStyle>
            <a:lvl1pPr>
              <a:defRPr/>
            </a:lvl1pPr>
          </a:lstStyle>
          <a:p>
            <a:endParaRPr lang="zh-TW" altLang="en-US"/>
          </a:p>
        </p:txBody>
      </p:sp>
      <p:sp>
        <p:nvSpPr>
          <p:cNvPr id="6" name="投影片編號版面配置區 17"/>
          <p:cNvSpPr>
            <a:spLocks noGrp="1"/>
          </p:cNvSpPr>
          <p:nvPr>
            <p:ph type="sldNum" sz="quarter" idx="12"/>
          </p:nvPr>
        </p:nvSpPr>
        <p:spPr/>
        <p:txBody>
          <a:bodyPr/>
          <a:lstStyle>
            <a:lvl1pPr>
              <a:defRPr/>
            </a:lvl1pPr>
          </a:lstStyle>
          <a:p>
            <a:fld id="{742F5F44-3A10-453B-8446-4B37D738B6A8}" type="slidenum">
              <a:rPr lang="zh-TW" altLang="en-US"/>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srcRect/>
          <a:stretch>
            <a:fillRect/>
          </a:stretch>
        </a:blipFill>
        <a:effectLst/>
      </p:bgPr>
    </p:bg>
    <p:spTree>
      <p:nvGrpSpPr>
        <p:cNvPr id="1" name=""/>
        <p:cNvGrpSpPr/>
        <p:nvPr/>
      </p:nvGrpSpPr>
      <p:grpSpPr>
        <a:xfrm>
          <a:off x="0" y="0"/>
          <a:ext cx="0" cy="0"/>
          <a:chOff x="0" y="0"/>
          <a:chExt cx="0" cy="0"/>
        </a:xfrm>
      </p:grpSpPr>
      <p:sp>
        <p:nvSpPr>
          <p:cNvPr id="13" name="手繪多邊形 12"/>
          <p:cNvSpPr>
            <a:spLocks/>
          </p:cNvSpPr>
          <p:nvPr/>
        </p:nvSpPr>
        <p:spPr bwMode="auto">
          <a:xfrm>
            <a:off x="500063" y="5945188"/>
            <a:ext cx="4940300" cy="9207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a:lstStyle/>
          <a:p>
            <a:pPr fontAlgn="auto">
              <a:spcBef>
                <a:spcPts val="0"/>
              </a:spcBef>
              <a:spcAft>
                <a:spcPts val="0"/>
              </a:spcAft>
              <a:defRPr/>
            </a:pPr>
            <a:endParaRPr kumimoji="0" lang="en-US">
              <a:latin typeface="+mn-lt"/>
              <a:ea typeface="+mn-ea"/>
            </a:endParaRPr>
          </a:p>
        </p:txBody>
      </p:sp>
      <p:sp>
        <p:nvSpPr>
          <p:cNvPr id="1027" name="手繪多邊形 11"/>
          <p:cNvSpPr>
            <a:spLocks/>
          </p:cNvSpPr>
          <p:nvPr/>
        </p:nvSpPr>
        <p:spPr bwMode="auto">
          <a:xfrm>
            <a:off x="485775" y="5938838"/>
            <a:ext cx="3690938" cy="933450"/>
          </a:xfrm>
          <a:custGeom>
            <a:avLst/>
            <a:gdLst>
              <a:gd name="T0" fmla="*/ 0 w 5591"/>
              <a:gd name="T1" fmla="*/ 0 h 588"/>
              <a:gd name="T2" fmla="*/ 5760 w 5591"/>
              <a:gd name="T3" fmla="*/ 0 h 588"/>
              <a:gd name="T4" fmla="*/ 5760 w 5591"/>
              <a:gd name="T5" fmla="*/ 528 h 588"/>
              <a:gd name="T6" fmla="*/ 48 w 5591"/>
              <a:gd name="T7" fmla="*/ 0 h 588"/>
              <a:gd name="T8" fmla="*/ 0 60000 65536"/>
              <a:gd name="T9" fmla="*/ 0 60000 65536"/>
              <a:gd name="T10" fmla="*/ 0 60000 65536"/>
              <a:gd name="T11" fmla="*/ 0 60000 65536"/>
              <a:gd name="T12" fmla="*/ 0 w 5591"/>
              <a:gd name="T13" fmla="*/ 0 h 588"/>
              <a:gd name="T14" fmla="*/ 5591 w 5591"/>
              <a:gd name="T15" fmla="*/ 588 h 588"/>
            </a:gdLst>
            <a:ahLst/>
            <a:cxnLst>
              <a:cxn ang="T8">
                <a:pos x="T0" y="T1"/>
              </a:cxn>
              <a:cxn ang="T9">
                <a:pos x="T2" y="T3"/>
              </a:cxn>
              <a:cxn ang="T10">
                <a:pos x="T4" y="T5"/>
              </a:cxn>
              <a:cxn ang="T11">
                <a:pos x="T6" y="T7"/>
              </a:cxn>
            </a:cxnLst>
            <a:rect l="T12" t="T13" r="T14" b="T15"/>
            <a:pathLst>
              <a:path w="5591" h="588">
                <a:moveTo>
                  <a:pt x="0" y="0"/>
                </a:moveTo>
                <a:lnTo>
                  <a:pt x="5591" y="585"/>
                </a:lnTo>
                <a:lnTo>
                  <a:pt x="4415" y="588"/>
                </a:lnTo>
                <a:lnTo>
                  <a:pt x="12" y="4"/>
                </a:lnTo>
              </a:path>
            </a:pathLst>
          </a:custGeom>
          <a:solidFill>
            <a:srgbClr val="000000"/>
          </a:solidFill>
          <a:ln>
            <a:noFill/>
          </a:ln>
        </p:spPr>
        <p:txBody>
          <a:bodyPr/>
          <a:lstStyle/>
          <a:p>
            <a:pPr eaLnBrk="0" hangingPunct="0">
              <a:defRPr/>
            </a:pPr>
            <a:endParaRPr kumimoji="0" lang="en-US">
              <a:latin typeface="Rockwell" panose="02060603020205020403" pitchFamily="18" charset="0"/>
              <a:ea typeface="DFKai-SB" panose="03000509000000000000" pitchFamily="65" charset="-120"/>
            </a:endParaRPr>
          </a:p>
        </p:txBody>
      </p:sp>
      <p:sp>
        <p:nvSpPr>
          <p:cNvPr id="14" name="直角三角形 13"/>
          <p:cNvSpPr>
            <a:spLocks/>
          </p:cNvSpPr>
          <p:nvPr/>
        </p:nvSpPr>
        <p:spPr bwMode="auto">
          <a:xfrm>
            <a:off x="-6042" y="5791253"/>
            <a:ext cx="3402314" cy="1080868"/>
          </a:xfrm>
          <a:prstGeom prst="rtTriangle">
            <a:avLst/>
          </a:prstGeom>
          <a:blipFill>
            <a:blip r:embed="rId15"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anchor="ctr"/>
          <a:lstStyle/>
          <a:p>
            <a:pPr algn="ctr"/>
            <a:endParaRPr kumimoji="0" lang="en-US" altLang="zh-TW">
              <a:solidFill>
                <a:srgbClr val="FFFFFF"/>
              </a:solidFill>
            </a:endParaRPr>
          </a:p>
        </p:txBody>
      </p:sp>
      <p:cxnSp>
        <p:nvCxnSpPr>
          <p:cNvPr id="15" name="直線接點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標題版面配置區 8"/>
          <p:cNvSpPr>
            <a:spLocks noGrp="1"/>
          </p:cNvSpPr>
          <p:nvPr>
            <p:ph type="title"/>
          </p:nvPr>
        </p:nvSpPr>
        <p:spPr>
          <a:xfrm>
            <a:off x="457200" y="274638"/>
            <a:ext cx="8229600" cy="1143000"/>
          </a:xfrm>
          <a:prstGeom prst="rect">
            <a:avLst/>
          </a:prstGeom>
        </p:spPr>
        <p:txBody>
          <a:bodyPr vert="horz" wrap="square" lIns="91440" tIns="45720" rIns="91440" bIns="45720" numCol="1" anchor="ctr" anchorCtr="0" compatLnSpc="1">
            <a:prstTxWarp prst="textNoShape">
              <a:avLst/>
            </a:prstTxWarp>
            <a:normAutofit/>
            <a:sp3d prstMaterial="softEdge">
              <a:bevelT w="25400" h="25400"/>
            </a:sp3d>
          </a:bodyPr>
          <a:lstStyle/>
          <a:p>
            <a:pPr lvl="0"/>
            <a:r>
              <a:rPr lang="zh-TW" altLang="en-US"/>
              <a:t>按一下以編輯母片標題樣式</a:t>
            </a:r>
            <a:endParaRPr lang="en-US" altLang="en-US"/>
          </a:p>
        </p:txBody>
      </p:sp>
      <p:sp>
        <p:nvSpPr>
          <p:cNvPr id="1033" name="文字版面配置區 29"/>
          <p:cNvSpPr>
            <a:spLocks noGrp="1"/>
          </p:cNvSpPr>
          <p:nvPr>
            <p:ph type="body" idx="1"/>
          </p:nvPr>
        </p:nvSpPr>
        <p:spPr bwMode="auto">
          <a:xfrm>
            <a:off x="457200" y="1481138"/>
            <a:ext cx="8229600" cy="45259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ltLang="en-US"/>
          </a:p>
        </p:txBody>
      </p:sp>
      <p:sp>
        <p:nvSpPr>
          <p:cNvPr id="10" name="日期版面配置區 9"/>
          <p:cNvSpPr>
            <a:spLocks noGrp="1"/>
          </p:cNvSpPr>
          <p:nvPr>
            <p:ph type="dt" sz="half" idx="2"/>
          </p:nvPr>
        </p:nvSpPr>
        <p:spPr>
          <a:xfrm>
            <a:off x="6727825" y="6408738"/>
            <a:ext cx="1919288" cy="365125"/>
          </a:xfrm>
          <a:prstGeom prst="rect">
            <a:avLst/>
          </a:prstGeom>
        </p:spPr>
        <p:txBody>
          <a:bodyPr vert="horz" wrap="square" lIns="91440" tIns="45720" rIns="91440" bIns="45720" numCol="1" anchor="b" anchorCtr="0" compatLnSpc="1">
            <a:prstTxWarp prst="textNoShape">
              <a:avLst/>
            </a:prstTxWarp>
          </a:bodyPr>
          <a:lstStyle>
            <a:lvl1pPr>
              <a:defRPr kumimoji="0" sz="1000"/>
            </a:lvl1pPr>
          </a:lstStyle>
          <a:p>
            <a:fld id="{8ACC20BD-4424-4E21-8BDC-D48CC5977FE6}" type="datetimeFigureOut">
              <a:rPr lang="zh-TW" altLang="en-US"/>
              <a:pPr/>
              <a:t>2026/6/24</a:t>
            </a:fld>
            <a:endParaRPr lang="en-US" altLang="zh-TW"/>
          </a:p>
        </p:txBody>
      </p:sp>
      <p:sp>
        <p:nvSpPr>
          <p:cNvPr id="22" name="頁尾版面配置區 21"/>
          <p:cNvSpPr>
            <a:spLocks noGrp="1"/>
          </p:cNvSpPr>
          <p:nvPr>
            <p:ph type="ftr" sz="quarter" idx="3"/>
          </p:nvPr>
        </p:nvSpPr>
        <p:spPr>
          <a:xfrm>
            <a:off x="4379913" y="6408738"/>
            <a:ext cx="2351087" cy="365125"/>
          </a:xfrm>
          <a:prstGeom prst="rect">
            <a:avLst/>
          </a:prstGeom>
        </p:spPr>
        <p:txBody>
          <a:bodyPr vert="horz" wrap="square" lIns="91440" tIns="45720" rIns="91440" bIns="45720" numCol="1" anchor="b" anchorCtr="0" compatLnSpc="1">
            <a:prstTxWarp prst="textNoShape">
              <a:avLst/>
            </a:prstTxWarp>
          </a:bodyPr>
          <a:lstStyle>
            <a:lvl1pPr algn="r">
              <a:defRPr kumimoji="0" sz="1000"/>
            </a:lvl1pPr>
          </a:lstStyle>
          <a:p>
            <a:endParaRPr lang="zh-TW" altLang="en-US"/>
          </a:p>
        </p:txBody>
      </p:sp>
      <p:sp>
        <p:nvSpPr>
          <p:cNvPr id="18" name="投影片編號版面配置區 17"/>
          <p:cNvSpPr>
            <a:spLocks noGrp="1"/>
          </p:cNvSpPr>
          <p:nvPr>
            <p:ph type="sldNum" sz="quarter" idx="4"/>
          </p:nvPr>
        </p:nvSpPr>
        <p:spPr>
          <a:xfrm>
            <a:off x="8647113" y="6408738"/>
            <a:ext cx="366712" cy="365125"/>
          </a:xfrm>
          <a:prstGeom prst="rect">
            <a:avLst/>
          </a:prstGeom>
        </p:spPr>
        <p:txBody>
          <a:bodyPr vert="horz" wrap="square" lIns="91440" tIns="45720" rIns="91440" bIns="45720" numCol="1" anchor="b" anchorCtr="0" compatLnSpc="1">
            <a:prstTxWarp prst="textNoShape">
              <a:avLst/>
            </a:prstTxWarp>
          </a:bodyPr>
          <a:lstStyle>
            <a:lvl1pPr algn="r">
              <a:defRPr kumimoji="0" sz="1000"/>
            </a:lvl1pPr>
          </a:lstStyle>
          <a:p>
            <a:fld id="{331EE19D-B602-41D0-8597-6BD50B98A00C}" type="slidenum">
              <a:rPr lang="zh-TW" altLang="en-US"/>
              <a:pPr/>
              <a:t>‹#›</a:t>
            </a:fld>
            <a:endParaRPr lang="en-US" altLang="zh-TW"/>
          </a:p>
        </p:txBody>
      </p:sp>
    </p:spTree>
  </p:cSld>
  <p:clrMap bg1="dk1" tx1="lt1" bg2="dk2" tx2="lt2" accent1="accent1" accent2="accent2" accent3="accent3" accent4="accent4" accent5="accent5" accent6="accent6" hlink="hlink" folHlink="folHlink"/>
  <p:sldLayoutIdLst>
    <p:sldLayoutId id="2147483782" r:id="rId1"/>
    <p:sldLayoutId id="2147483783" r:id="rId2"/>
    <p:sldLayoutId id="2147483784" r:id="rId3"/>
    <p:sldLayoutId id="2147483781" r:id="rId4"/>
    <p:sldLayoutId id="2147483780" r:id="rId5"/>
    <p:sldLayoutId id="2147483779" r:id="rId6"/>
    <p:sldLayoutId id="2147483785" r:id="rId7"/>
    <p:sldLayoutId id="2147483786" r:id="rId8"/>
    <p:sldLayoutId id="2147483778" r:id="rId9"/>
    <p:sldLayoutId id="2147483777" r:id="rId10"/>
    <p:sldLayoutId id="2147483776" r:id="rId11"/>
    <p:sldLayoutId id="2147483775" r:id="rId12"/>
  </p:sldLayoutIdLst>
  <p:txStyles>
    <p:titleStyle>
      <a:lvl1pPr algn="l" rtl="0" eaLnBrk="0" fontAlgn="base" hangingPunct="0">
        <a:spcBef>
          <a:spcPct val="0"/>
        </a:spcBef>
        <a:spcAft>
          <a:spcPct val="0"/>
        </a:spcAft>
        <a:defRPr sz="4100" b="1" kern="1200">
          <a:solidFill>
            <a:schemeClr val="tx2"/>
          </a:solidFill>
          <a:effectLst>
            <a:outerShdw blurRad="31750" dist="25400" dir="5400000" algn="tl" rotWithShape="0">
              <a:srgbClr val="000000">
                <a:alpha val="25000"/>
              </a:srgbClr>
            </a:outerShdw>
          </a:effectLst>
          <a:latin typeface="+mj-lt"/>
          <a:ea typeface="Microsoft JhengHei" panose="020B0604030504040204" pitchFamily="34" charset="-120"/>
          <a:cs typeface="Microsoft JhengHei"/>
        </a:defRPr>
      </a:lvl1pPr>
      <a:lvl2pPr algn="l" rtl="0" eaLnBrk="0" fontAlgn="base" hangingPunct="0">
        <a:spcBef>
          <a:spcPct val="0"/>
        </a:spcBef>
        <a:spcAft>
          <a:spcPct val="0"/>
        </a:spcAft>
        <a:defRPr sz="4100" b="1">
          <a:solidFill>
            <a:schemeClr val="tx2"/>
          </a:solidFill>
          <a:latin typeface="Rockwell" panose="02060603020205020403" pitchFamily="18" charset="0"/>
          <a:ea typeface="Microsoft JhengHei" panose="020B0604030504040204" pitchFamily="34" charset="-120"/>
          <a:cs typeface="Microsoft JhengHei"/>
        </a:defRPr>
      </a:lvl2pPr>
      <a:lvl3pPr algn="l" rtl="0" eaLnBrk="0" fontAlgn="base" hangingPunct="0">
        <a:spcBef>
          <a:spcPct val="0"/>
        </a:spcBef>
        <a:spcAft>
          <a:spcPct val="0"/>
        </a:spcAft>
        <a:defRPr sz="4100" b="1">
          <a:solidFill>
            <a:schemeClr val="tx2"/>
          </a:solidFill>
          <a:latin typeface="Rockwell" panose="02060603020205020403" pitchFamily="18" charset="0"/>
          <a:ea typeface="Microsoft JhengHei" panose="020B0604030504040204" pitchFamily="34" charset="-120"/>
          <a:cs typeface="Microsoft JhengHei"/>
        </a:defRPr>
      </a:lvl3pPr>
      <a:lvl4pPr algn="l" rtl="0" eaLnBrk="0" fontAlgn="base" hangingPunct="0">
        <a:spcBef>
          <a:spcPct val="0"/>
        </a:spcBef>
        <a:spcAft>
          <a:spcPct val="0"/>
        </a:spcAft>
        <a:defRPr sz="4100" b="1">
          <a:solidFill>
            <a:schemeClr val="tx2"/>
          </a:solidFill>
          <a:latin typeface="Rockwell" panose="02060603020205020403" pitchFamily="18" charset="0"/>
          <a:ea typeface="Microsoft JhengHei" panose="020B0604030504040204" pitchFamily="34" charset="-120"/>
          <a:cs typeface="Microsoft JhengHei"/>
        </a:defRPr>
      </a:lvl4pPr>
      <a:lvl5pPr algn="l" rtl="0" eaLnBrk="0" fontAlgn="base" hangingPunct="0">
        <a:spcBef>
          <a:spcPct val="0"/>
        </a:spcBef>
        <a:spcAft>
          <a:spcPct val="0"/>
        </a:spcAft>
        <a:defRPr sz="4100" b="1">
          <a:solidFill>
            <a:schemeClr val="tx2"/>
          </a:solidFill>
          <a:latin typeface="Rockwell" panose="02060603020205020403" pitchFamily="18" charset="0"/>
          <a:ea typeface="Microsoft JhengHei" panose="020B0604030504040204" pitchFamily="34" charset="-120"/>
          <a:cs typeface="Microsoft JhengHei"/>
        </a:defRPr>
      </a:lvl5pPr>
      <a:lvl6pPr marL="457200" algn="l" rtl="0" fontAlgn="base">
        <a:spcBef>
          <a:spcPct val="0"/>
        </a:spcBef>
        <a:spcAft>
          <a:spcPct val="0"/>
        </a:spcAft>
        <a:defRPr sz="4100" b="1">
          <a:solidFill>
            <a:schemeClr val="tx2"/>
          </a:solidFill>
          <a:latin typeface="Rockwell" panose="02060603020205020403" pitchFamily="18" charset="0"/>
          <a:ea typeface="Microsoft JhengHei" panose="020B0604030504040204" pitchFamily="34" charset="-120"/>
        </a:defRPr>
      </a:lvl6pPr>
      <a:lvl7pPr marL="914400" algn="l" rtl="0" fontAlgn="base">
        <a:spcBef>
          <a:spcPct val="0"/>
        </a:spcBef>
        <a:spcAft>
          <a:spcPct val="0"/>
        </a:spcAft>
        <a:defRPr sz="4100" b="1">
          <a:solidFill>
            <a:schemeClr val="tx2"/>
          </a:solidFill>
          <a:latin typeface="Rockwell" panose="02060603020205020403" pitchFamily="18" charset="0"/>
          <a:ea typeface="Microsoft JhengHei" panose="020B0604030504040204" pitchFamily="34" charset="-120"/>
        </a:defRPr>
      </a:lvl7pPr>
      <a:lvl8pPr marL="1371600" algn="l" rtl="0" fontAlgn="base">
        <a:spcBef>
          <a:spcPct val="0"/>
        </a:spcBef>
        <a:spcAft>
          <a:spcPct val="0"/>
        </a:spcAft>
        <a:defRPr sz="4100" b="1">
          <a:solidFill>
            <a:schemeClr val="tx2"/>
          </a:solidFill>
          <a:latin typeface="Rockwell" panose="02060603020205020403" pitchFamily="18" charset="0"/>
          <a:ea typeface="Microsoft JhengHei" panose="020B0604030504040204" pitchFamily="34" charset="-120"/>
        </a:defRPr>
      </a:lvl8pPr>
      <a:lvl9pPr marL="1828800" algn="l" rtl="0" fontAlgn="base">
        <a:spcBef>
          <a:spcPct val="0"/>
        </a:spcBef>
        <a:spcAft>
          <a:spcPct val="0"/>
        </a:spcAft>
        <a:defRPr sz="4100" b="1">
          <a:solidFill>
            <a:schemeClr val="tx2"/>
          </a:solidFill>
          <a:latin typeface="Rockwell" panose="02060603020205020403" pitchFamily="18" charset="0"/>
          <a:ea typeface="Microsoft JhengHei" panose="020B0604030504040204" pitchFamily="34" charset="-120"/>
        </a:defRPr>
      </a:lvl9pPr>
      <a:extLst/>
    </p:titleStyle>
    <p:bodyStyle>
      <a:lvl1pPr marL="365125" indent="-255588" algn="l" rtl="0" eaLnBrk="0" fontAlgn="base" hangingPunct="0">
        <a:spcBef>
          <a:spcPts val="400"/>
        </a:spcBef>
        <a:spcAft>
          <a:spcPct val="0"/>
        </a:spcAft>
        <a:buClr>
          <a:schemeClr val="accent1"/>
        </a:buClr>
        <a:buSzPct val="68000"/>
        <a:buFont typeface="Wingdings 3" pitchFamily="18" charset="2"/>
        <a:buChar char=""/>
        <a:defRPr sz="2700" kern="1200">
          <a:solidFill>
            <a:schemeClr val="tx1"/>
          </a:solidFill>
          <a:latin typeface="Microsoft JhengHei" panose="020B0604030504040204" pitchFamily="34" charset="-120"/>
          <a:ea typeface="Microsoft JhengHei" panose="020B0604030504040204" pitchFamily="34" charset="-120"/>
          <a:cs typeface="Microsoft JhengHei"/>
        </a:defRPr>
      </a:lvl1pPr>
      <a:lvl2pPr marL="620713" indent="-228600" algn="l" rtl="0" eaLnBrk="0" fontAlgn="base" hangingPunct="0">
        <a:spcBef>
          <a:spcPts val="325"/>
        </a:spcBef>
        <a:spcAft>
          <a:spcPct val="0"/>
        </a:spcAft>
        <a:buClr>
          <a:schemeClr val="accent1"/>
        </a:buClr>
        <a:buFont typeface="Verdana" pitchFamily="34" charset="0"/>
        <a:buChar char="◦"/>
        <a:defRPr sz="2300" kern="1200">
          <a:solidFill>
            <a:schemeClr val="tx1"/>
          </a:solidFill>
          <a:latin typeface="Microsoft JhengHei" panose="020B0604030504040204" pitchFamily="34" charset="-120"/>
          <a:ea typeface="Microsoft JhengHei" panose="020B0604030504040204" pitchFamily="34" charset="-120"/>
          <a:cs typeface="Microsoft JhengHei"/>
        </a:defRPr>
      </a:lvl2pPr>
      <a:lvl3pPr marL="858838" indent="-228600" algn="l" rtl="0" eaLnBrk="0" fontAlgn="base" hangingPunct="0">
        <a:spcBef>
          <a:spcPts val="350"/>
        </a:spcBef>
        <a:spcAft>
          <a:spcPct val="0"/>
        </a:spcAft>
        <a:buClr>
          <a:schemeClr val="accent2"/>
        </a:buClr>
        <a:buSzPct val="100000"/>
        <a:buFont typeface="Wingdings 2" pitchFamily="18" charset="2"/>
        <a:buChar char=""/>
        <a:defRPr sz="2100" kern="1200">
          <a:solidFill>
            <a:schemeClr val="tx1"/>
          </a:solidFill>
          <a:latin typeface="Microsoft JhengHei" panose="020B0604030504040204" pitchFamily="34" charset="-120"/>
          <a:ea typeface="Microsoft JhengHei" panose="020B0604030504040204" pitchFamily="34" charset="-120"/>
          <a:cs typeface="Microsoft JhengHei"/>
        </a:defRPr>
      </a:lvl3pPr>
      <a:lvl4pPr marL="1143000" indent="-228600" algn="l" rtl="0" eaLnBrk="0" fontAlgn="base" hangingPunct="0">
        <a:spcBef>
          <a:spcPts val="350"/>
        </a:spcBef>
        <a:spcAft>
          <a:spcPct val="0"/>
        </a:spcAft>
        <a:buClr>
          <a:schemeClr val="accent2"/>
        </a:buClr>
        <a:buFont typeface="Wingdings 2" pitchFamily="18" charset="2"/>
        <a:buChar char=""/>
        <a:defRPr sz="1900" kern="1200">
          <a:solidFill>
            <a:schemeClr val="tx1"/>
          </a:solidFill>
          <a:latin typeface="Microsoft JhengHei" panose="020B0604030504040204" pitchFamily="34" charset="-120"/>
          <a:ea typeface="Microsoft JhengHei" panose="020B0604030504040204" pitchFamily="34" charset="-120"/>
          <a:cs typeface="Microsoft JhengHei"/>
        </a:defRPr>
      </a:lvl4pPr>
      <a:lvl5pPr marL="1371600" indent="-228600" algn="l" rtl="0" eaLnBrk="0" fontAlgn="base" hangingPunct="0">
        <a:spcBef>
          <a:spcPts val="350"/>
        </a:spcBef>
        <a:spcAft>
          <a:spcPct val="0"/>
        </a:spcAft>
        <a:buClr>
          <a:schemeClr val="accent2"/>
        </a:buClr>
        <a:buFont typeface="Wingdings 2" pitchFamily="18" charset="2"/>
        <a:buChar char=""/>
        <a:defRPr kern="1200">
          <a:solidFill>
            <a:schemeClr val="tx1"/>
          </a:solidFill>
          <a:latin typeface="Microsoft JhengHei" panose="020B0604030504040204" pitchFamily="34" charset="-120"/>
          <a:ea typeface="Microsoft JhengHei" panose="020B0604030504040204" pitchFamily="34" charset="-120"/>
          <a:cs typeface="Microsoft JhengHei"/>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7.jpe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19.png"/><Relationship Id="rId7" Type="http://schemas.openxmlformats.org/officeDocument/2006/relationships/image" Target="../media/image28.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22.svg"/><Relationship Id="rId5" Type="http://schemas.openxmlformats.org/officeDocument/2006/relationships/image" Target="../media/image21.png"/><Relationship Id="rId4" Type="http://schemas.openxmlformats.org/officeDocument/2006/relationships/image" Target="../media/image20.svg"/><Relationship Id="rId9" Type="http://schemas.openxmlformats.org/officeDocument/2006/relationships/image" Target="../media/image30.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8" Type="http://schemas.openxmlformats.org/officeDocument/2006/relationships/image" Target="../media/image14.svg"/><Relationship Id="rId13" Type="http://schemas.openxmlformats.org/officeDocument/2006/relationships/image" Target="../media/image19.png"/><Relationship Id="rId18" Type="http://schemas.openxmlformats.org/officeDocument/2006/relationships/image" Target="../media/image24.svg"/><Relationship Id="rId3" Type="http://schemas.openxmlformats.org/officeDocument/2006/relationships/image" Target="../media/image9.png"/><Relationship Id="rId7" Type="http://schemas.openxmlformats.org/officeDocument/2006/relationships/image" Target="../media/image13.png"/><Relationship Id="rId12" Type="http://schemas.openxmlformats.org/officeDocument/2006/relationships/image" Target="../media/image18.svg"/><Relationship Id="rId17" Type="http://schemas.openxmlformats.org/officeDocument/2006/relationships/image" Target="../media/image23.png"/><Relationship Id="rId2" Type="http://schemas.openxmlformats.org/officeDocument/2006/relationships/image" Target="../media/image8.png"/><Relationship Id="rId16" Type="http://schemas.openxmlformats.org/officeDocument/2006/relationships/image" Target="../media/image22.svg"/><Relationship Id="rId20" Type="http://schemas.openxmlformats.org/officeDocument/2006/relationships/image" Target="../media/image26.svg"/><Relationship Id="rId1" Type="http://schemas.openxmlformats.org/officeDocument/2006/relationships/slideLayout" Target="../slideLayouts/slideLayout2.xml"/><Relationship Id="rId6" Type="http://schemas.openxmlformats.org/officeDocument/2006/relationships/image" Target="../media/image12.svg"/><Relationship Id="rId11" Type="http://schemas.openxmlformats.org/officeDocument/2006/relationships/image" Target="../media/image17.png"/><Relationship Id="rId5" Type="http://schemas.openxmlformats.org/officeDocument/2006/relationships/image" Target="../media/image11.png"/><Relationship Id="rId15" Type="http://schemas.openxmlformats.org/officeDocument/2006/relationships/image" Target="../media/image21.png"/><Relationship Id="rId10" Type="http://schemas.openxmlformats.org/officeDocument/2006/relationships/image" Target="../media/image16.svg"/><Relationship Id="rId19" Type="http://schemas.openxmlformats.org/officeDocument/2006/relationships/image" Target="../media/image25.png"/><Relationship Id="rId4" Type="http://schemas.openxmlformats.org/officeDocument/2006/relationships/image" Target="../media/image10.svg"/><Relationship Id="rId9" Type="http://schemas.openxmlformats.org/officeDocument/2006/relationships/image" Target="../media/image15.png"/><Relationship Id="rId14" Type="http://schemas.openxmlformats.org/officeDocument/2006/relationships/image" Target="../media/image20.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副標題 2"/>
          <p:cNvSpPr>
            <a:spLocks noGrp="1"/>
          </p:cNvSpPr>
          <p:nvPr>
            <p:ph type="subTitle" idx="1"/>
          </p:nvPr>
        </p:nvSpPr>
        <p:spPr>
          <a:xfrm>
            <a:off x="1371600" y="3600450"/>
            <a:ext cx="6400800" cy="1752600"/>
          </a:xfrm>
        </p:spPr>
        <p:txBody>
          <a:bodyPr/>
          <a:lstStyle/>
          <a:p>
            <a:pPr marR="0" eaLnBrk="1" hangingPunct="1"/>
            <a:endParaRPr lang="en-US" altLang="zh-TW" sz="2800" dirty="0">
              <a:latin typeface="Century Gothic" pitchFamily="34" charset="0"/>
            </a:endParaRPr>
          </a:p>
          <a:p>
            <a:pPr marR="0" eaLnBrk="1" hangingPunct="1"/>
            <a:r>
              <a:rPr lang="zh-TW" altLang="en-US" sz="2800" dirty="0"/>
              <a:t>資通安全處</a:t>
            </a:r>
          </a:p>
        </p:txBody>
      </p:sp>
      <p:sp>
        <p:nvSpPr>
          <p:cNvPr id="6" name="副標題 2"/>
          <p:cNvSpPr txBox="1">
            <a:spLocks/>
          </p:cNvSpPr>
          <p:nvPr/>
        </p:nvSpPr>
        <p:spPr>
          <a:xfrm>
            <a:off x="5651500" y="6092825"/>
            <a:ext cx="3175000" cy="457200"/>
          </a:xfrm>
          <a:prstGeom prst="rect">
            <a:avLst/>
          </a:prstGeom>
        </p:spPr>
        <p:txBody>
          <a:bodyPr lIns="45720" rIns="45720">
            <a:normAutofit/>
          </a:bodyPr>
          <a:lstStyle/>
          <a:p>
            <a:pPr algn="r">
              <a:lnSpc>
                <a:spcPct val="70000"/>
              </a:lnSpc>
              <a:spcBef>
                <a:spcPts val="400"/>
              </a:spcBef>
              <a:buClr>
                <a:schemeClr val="accent1"/>
              </a:buClr>
              <a:buSzPct val="68000"/>
              <a:buFont typeface="Wingdings 3" pitchFamily="18" charset="2"/>
              <a:buNone/>
            </a:pPr>
            <a:endParaRPr kumimoji="0" lang="en-US" altLang="zh-TW" sz="700" dirty="0">
              <a:solidFill>
                <a:schemeClr val="tx2"/>
              </a:solidFill>
              <a:latin typeface="Century Gothic" pitchFamily="34" charset="0"/>
              <a:ea typeface="Microsoft JhengHei"/>
              <a:cs typeface="Microsoft JhengHei"/>
            </a:endParaRPr>
          </a:p>
          <a:p>
            <a:pPr algn="r">
              <a:lnSpc>
                <a:spcPct val="70000"/>
              </a:lnSpc>
              <a:spcBef>
                <a:spcPts val="400"/>
              </a:spcBef>
              <a:buClr>
                <a:schemeClr val="accent1"/>
              </a:buClr>
              <a:buSzPct val="68000"/>
              <a:buFont typeface="Wingdings 3" pitchFamily="18" charset="2"/>
              <a:buNone/>
            </a:pPr>
            <a:r>
              <a:rPr kumimoji="0" lang="en-US" altLang="zh-TW" sz="2000" b="1" dirty="0">
                <a:solidFill>
                  <a:schemeClr val="tx2"/>
                </a:solidFill>
                <a:latin typeface="Microsoft JhengHei"/>
                <a:ea typeface="Microsoft JhengHei"/>
                <a:cs typeface="Microsoft JhengHei"/>
              </a:rPr>
              <a:t>115</a:t>
            </a:r>
            <a:r>
              <a:rPr kumimoji="0" lang="zh-TW" altLang="en-US" sz="2000" b="1" dirty="0">
                <a:solidFill>
                  <a:schemeClr val="tx2"/>
                </a:solidFill>
                <a:latin typeface="Microsoft JhengHei"/>
                <a:ea typeface="Microsoft JhengHei"/>
                <a:cs typeface="Microsoft JhengHei"/>
              </a:rPr>
              <a:t>年</a:t>
            </a:r>
            <a:r>
              <a:rPr kumimoji="0" lang="en-US" altLang="zh-TW" sz="2000" b="1" dirty="0">
                <a:solidFill>
                  <a:schemeClr val="tx2"/>
                </a:solidFill>
                <a:latin typeface="Microsoft JhengHei"/>
                <a:ea typeface="Microsoft JhengHei"/>
                <a:cs typeface="Microsoft JhengHei"/>
              </a:rPr>
              <a:t>5</a:t>
            </a:r>
            <a:r>
              <a:rPr kumimoji="0" lang="zh-TW" altLang="en-US" sz="2000" b="1" dirty="0">
                <a:solidFill>
                  <a:schemeClr val="tx2"/>
                </a:solidFill>
                <a:latin typeface="Microsoft JhengHei"/>
                <a:ea typeface="Microsoft JhengHei"/>
                <a:cs typeface="Microsoft JhengHei"/>
              </a:rPr>
              <a:t>月</a:t>
            </a:r>
            <a:r>
              <a:rPr kumimoji="0" lang="en-US" altLang="zh-TW" sz="2000" b="1" dirty="0">
                <a:solidFill>
                  <a:schemeClr val="tx2"/>
                </a:solidFill>
                <a:latin typeface="Microsoft JhengHei"/>
                <a:ea typeface="Microsoft JhengHei"/>
                <a:cs typeface="Microsoft JhengHei"/>
              </a:rPr>
              <a:t>21</a:t>
            </a:r>
            <a:r>
              <a:rPr kumimoji="0" lang="zh-TW" altLang="en-US" sz="2000" b="1" dirty="0">
                <a:solidFill>
                  <a:schemeClr val="tx2"/>
                </a:solidFill>
                <a:latin typeface="Microsoft JhengHei"/>
                <a:ea typeface="Microsoft JhengHei"/>
                <a:cs typeface="Microsoft JhengHei"/>
              </a:rPr>
              <a:t>日</a:t>
            </a:r>
          </a:p>
        </p:txBody>
      </p:sp>
      <p:sp>
        <p:nvSpPr>
          <p:cNvPr id="17413" name="Rectangle 5"/>
          <p:cNvSpPr>
            <a:spLocks noGrp="1"/>
          </p:cNvSpPr>
          <p:nvPr>
            <p:ph type="ctrTitle" idx="4294967295"/>
          </p:nvPr>
        </p:nvSpPr>
        <p:spPr bwMode="auto">
          <a:xfrm>
            <a:off x="685800" y="2130425"/>
            <a:ext cx="7772400" cy="1470025"/>
          </a:xfrm>
          <a:noFill/>
        </p:spPr>
        <p:txBody>
          <a:bodyPr>
            <a:normAutofit/>
          </a:bodyPr>
          <a:lstStyle/>
          <a:p>
            <a:pPr algn="ctr"/>
            <a:r>
              <a:rPr lang="en-US" altLang="zh-TW" sz="3600" dirty="0">
                <a:effectLst/>
                <a:ea typeface="Microsoft JhengHei"/>
              </a:rPr>
              <a:t>115</a:t>
            </a:r>
            <a:r>
              <a:rPr lang="zh-TW" altLang="en-US" sz="3600" dirty="0">
                <a:effectLst/>
                <a:ea typeface="Microsoft JhengHei"/>
              </a:rPr>
              <a:t>年第</a:t>
            </a:r>
            <a:r>
              <a:rPr lang="en-US" altLang="zh-TW" sz="3600" dirty="0">
                <a:effectLst/>
                <a:ea typeface="Microsoft JhengHei"/>
              </a:rPr>
              <a:t>2</a:t>
            </a:r>
            <a:r>
              <a:rPr lang="zh-TW" altLang="en-US" sz="3600" dirty="0">
                <a:effectLst/>
                <a:ea typeface="Microsoft JhengHei"/>
              </a:rPr>
              <a:t>季情資分享</a:t>
            </a:r>
            <a:endParaRPr lang="en-US" altLang="zh-TW" sz="3600" dirty="0">
              <a:effectLst/>
              <a:ea typeface="Microsoft JhengHei"/>
            </a:endParaRPr>
          </a:p>
        </p:txBody>
      </p:sp>
    </p:spTree>
    <p:extLst>
      <p:ext uri="{BB962C8B-B14F-4D97-AF65-F5344CB8AC3E}">
        <p14:creationId xmlns:p14="http://schemas.microsoft.com/office/powerpoint/2010/main" val="338408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AC74543B-5368-4080-97CB-9D0AFFC83D48}"/>
              </a:ext>
            </a:extLst>
          </p:cNvPr>
          <p:cNvSpPr>
            <a:spLocks noGrp="1"/>
          </p:cNvSpPr>
          <p:nvPr>
            <p:ph idx="1"/>
          </p:nvPr>
        </p:nvSpPr>
        <p:spPr/>
        <p:txBody>
          <a:bodyPr/>
          <a:lstStyle/>
          <a:p>
            <a:r>
              <a:rPr lang="zh-TW" altLang="en-US" dirty="0"/>
              <a:t>建議及反思</a:t>
            </a:r>
            <a:endParaRPr lang="en-US" altLang="zh-TW" dirty="0"/>
          </a:p>
          <a:p>
            <a:pPr lvl="1"/>
            <a:r>
              <a:rPr lang="zh-TW" altLang="en-US" sz="2700" dirty="0"/>
              <a:t>建議單位採用白名單或是最小化放行原則保護重要對外服務設備，帳號管控部分，除定期清除離退人員或已停用帳戶外，嚴格劃分帳號權限，避免可越權或提權設定為攻擊者所用。</a:t>
            </a:r>
            <a:endParaRPr lang="en-US" altLang="zh-TW" sz="2700" dirty="0"/>
          </a:p>
          <a:p>
            <a:pPr lvl="1"/>
            <a:endParaRPr lang="en-US" altLang="zh-TW" sz="2700" dirty="0"/>
          </a:p>
          <a:p>
            <a:pPr lvl="1"/>
            <a:r>
              <a:rPr lang="zh-TW" altLang="en-US" sz="2700" dirty="0"/>
              <a:t>此次駭客使用撞庫方式取得目標內部帳號密碼，又利用權限控管不力，成功入侵並竊取資料，直至軟體授權遭濫用始察覺，故嚴格控管帳號使用及權限，並定期清查，可有效預防並及早發現。</a:t>
            </a:r>
            <a:endParaRPr lang="en-US" altLang="zh-TW" sz="2700" dirty="0"/>
          </a:p>
        </p:txBody>
      </p:sp>
      <p:sp>
        <p:nvSpPr>
          <p:cNvPr id="3" name="標題 2">
            <a:extLst>
              <a:ext uri="{FF2B5EF4-FFF2-40B4-BE49-F238E27FC236}">
                <a16:creationId xmlns:a16="http://schemas.microsoft.com/office/drawing/2014/main" id="{C1561567-C51C-4A14-A06E-4209EA60C661}"/>
              </a:ext>
            </a:extLst>
          </p:cNvPr>
          <p:cNvSpPr>
            <a:spLocks noGrp="1"/>
          </p:cNvSpPr>
          <p:nvPr>
            <p:ph type="title"/>
          </p:nvPr>
        </p:nvSpPr>
        <p:spPr/>
        <p:txBody>
          <a:bodyPr>
            <a:normAutofit/>
          </a:bodyPr>
          <a:lstStyle/>
          <a:p>
            <a:r>
              <a:rPr lang="zh-TW" altLang="en-US" dirty="0"/>
              <a:t>●●局●●驗證系統遭駭案</a:t>
            </a:r>
          </a:p>
        </p:txBody>
      </p:sp>
    </p:spTree>
    <p:extLst>
      <p:ext uri="{BB962C8B-B14F-4D97-AF65-F5344CB8AC3E}">
        <p14:creationId xmlns:p14="http://schemas.microsoft.com/office/powerpoint/2010/main" val="40647736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E9564C41-132F-4CF5-84E8-474406CA8DE7}"/>
              </a:ext>
            </a:extLst>
          </p:cNvPr>
          <p:cNvSpPr>
            <a:spLocks noGrp="1"/>
          </p:cNvSpPr>
          <p:nvPr>
            <p:ph idx="1"/>
          </p:nvPr>
        </p:nvSpPr>
        <p:spPr/>
        <p:txBody>
          <a:bodyPr/>
          <a:lstStyle/>
          <a:p>
            <a:r>
              <a:rPr lang="en-US" altLang="zh-TW" dirty="0"/>
              <a:t>114</a:t>
            </a:r>
            <a:r>
              <a:rPr lang="zh-TW" altLang="en-US" dirty="0"/>
              <a:t>年</a:t>
            </a:r>
            <a:r>
              <a:rPr lang="en-US" altLang="zh-TW" dirty="0"/>
              <a:t>9</a:t>
            </a:r>
            <a:r>
              <a:rPr lang="zh-TW" altLang="en-US" dirty="0"/>
              <a:t>月中下旬●●政府單位發現不明人士使用自動化</a:t>
            </a:r>
            <a:r>
              <a:rPr lang="en-US" altLang="zh-TW" dirty="0"/>
              <a:t>API</a:t>
            </a:r>
            <a:r>
              <a:rPr lang="zh-TW" altLang="en-US" dirty="0"/>
              <a:t>腳本程式大量存取●●系統，造成系統癱瘓，違反刑法第</a:t>
            </a:r>
            <a:r>
              <a:rPr lang="en-US" altLang="zh-TW" dirty="0"/>
              <a:t>36</a:t>
            </a:r>
            <a:r>
              <a:rPr lang="zh-TW" altLang="en-US" dirty="0"/>
              <a:t>章妨害電腦使用罪，遂報局立案調查。</a:t>
            </a:r>
            <a:endParaRPr lang="en-US" altLang="zh-TW" dirty="0"/>
          </a:p>
          <a:p>
            <a:endParaRPr lang="en-US" altLang="zh-TW" dirty="0"/>
          </a:p>
          <a:p>
            <a:r>
              <a:rPr lang="zh-TW" altLang="en-US" dirty="0"/>
              <a:t>初步清查●●系統存在漏洞，該系統特定帳號使用者令牌</a:t>
            </a:r>
            <a:r>
              <a:rPr lang="en-US" altLang="zh-TW" dirty="0"/>
              <a:t>(User Token)</a:t>
            </a:r>
            <a:r>
              <a:rPr lang="zh-TW" altLang="en-US" dirty="0"/>
              <a:t>，改動其系統上連結網址，即可檢視同系統下其他使用者資料。</a:t>
            </a:r>
          </a:p>
        </p:txBody>
      </p:sp>
      <p:sp>
        <p:nvSpPr>
          <p:cNvPr id="3" name="標題 2">
            <a:extLst>
              <a:ext uri="{FF2B5EF4-FFF2-40B4-BE49-F238E27FC236}">
                <a16:creationId xmlns:a16="http://schemas.microsoft.com/office/drawing/2014/main" id="{A5D5186A-A801-4871-9AEF-EA1C2618E8A1}"/>
              </a:ext>
            </a:extLst>
          </p:cNvPr>
          <p:cNvSpPr>
            <a:spLocks noGrp="1"/>
          </p:cNvSpPr>
          <p:nvPr>
            <p:ph type="title"/>
          </p:nvPr>
        </p:nvSpPr>
        <p:spPr/>
        <p:txBody>
          <a:bodyPr>
            <a:normAutofit/>
          </a:bodyPr>
          <a:lstStyle/>
          <a:p>
            <a:r>
              <a:rPr lang="zh-TW" altLang="en-US" sz="3600" dirty="0"/>
              <a:t>●●政府●●系統遭駭案</a:t>
            </a:r>
            <a:endParaRPr lang="zh-TW" altLang="en-US" dirty="0"/>
          </a:p>
        </p:txBody>
      </p:sp>
    </p:spTree>
    <p:extLst>
      <p:ext uri="{BB962C8B-B14F-4D97-AF65-F5344CB8AC3E}">
        <p14:creationId xmlns:p14="http://schemas.microsoft.com/office/powerpoint/2010/main" val="18045589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DE3CB278-B404-434A-AEA3-2BEC042BD8A1}"/>
              </a:ext>
            </a:extLst>
          </p:cNvPr>
          <p:cNvSpPr>
            <a:spLocks noGrp="1"/>
          </p:cNvSpPr>
          <p:nvPr>
            <p:ph idx="1"/>
          </p:nvPr>
        </p:nvSpPr>
        <p:spPr/>
        <p:txBody>
          <a:bodyPr/>
          <a:lstStyle/>
          <a:p>
            <a:r>
              <a:rPr lang="en-US" altLang="zh-TW" dirty="0"/>
              <a:t>114</a:t>
            </a:r>
            <a:r>
              <a:rPr lang="zh-TW" altLang="en-US" dirty="0"/>
              <a:t>年</a:t>
            </a:r>
            <a:r>
              <a:rPr lang="en-US" altLang="zh-TW" dirty="0"/>
              <a:t>9</a:t>
            </a:r>
            <a:r>
              <a:rPr lang="zh-TW" altLang="en-US" dirty="0"/>
              <a:t>月下旬，本局派員前往●●資訊單位進行調查，經分析現場保存紀錄檔查知攻擊者於</a:t>
            </a:r>
            <a:r>
              <a:rPr lang="en-US" altLang="zh-TW" dirty="0"/>
              <a:t>9</a:t>
            </a:r>
            <a:r>
              <a:rPr lang="zh-TW" altLang="en-US" dirty="0"/>
              <a:t>月上旬利用國內</a:t>
            </a:r>
            <a:r>
              <a:rPr lang="en-US" altLang="zh-TW" dirty="0"/>
              <a:t>2</a:t>
            </a:r>
            <a:r>
              <a:rPr lang="zh-TW" altLang="en-US" dirty="0"/>
              <a:t>個</a:t>
            </a:r>
            <a:r>
              <a:rPr lang="en-US" altLang="zh-TW" dirty="0"/>
              <a:t>IP</a:t>
            </a:r>
            <a:r>
              <a:rPr lang="zh-TW" altLang="en-US" dirty="0"/>
              <a:t>，使用沈姓員工帳號登入●●系統。續於取得防火牆紀錄查知，駭客曾透過使用者令牌方式於其中</a:t>
            </a:r>
            <a:r>
              <a:rPr lang="en-US" altLang="zh-TW" dirty="0"/>
              <a:t>1</a:t>
            </a:r>
            <a:r>
              <a:rPr lang="zh-TW" altLang="en-US" dirty="0"/>
              <a:t>個</a:t>
            </a:r>
            <a:r>
              <a:rPr lang="en-US" altLang="zh-TW" dirty="0"/>
              <a:t>IP</a:t>
            </a:r>
            <a:r>
              <a:rPr lang="zh-TW" altLang="en-US" dirty="0"/>
              <a:t>登入該單位</a:t>
            </a:r>
            <a:r>
              <a:rPr lang="en-US" altLang="zh-TW" dirty="0"/>
              <a:t>4</a:t>
            </a:r>
            <a:r>
              <a:rPr lang="zh-TW" altLang="en-US" dirty="0"/>
              <a:t>名員工帳號。</a:t>
            </a:r>
            <a:endParaRPr lang="en-US" altLang="zh-TW" dirty="0"/>
          </a:p>
          <a:p>
            <a:endParaRPr lang="en-US" altLang="zh-TW" dirty="0"/>
          </a:p>
          <a:p>
            <a:r>
              <a:rPr lang="zh-TW" altLang="en-US" dirty="0"/>
              <a:t>經查證沈姓員工出勤紀錄及證詞得知此次駭侵非其所為。初步研判應與該單位委外廠商曾不慎將部分程式碼公開，遭有心人士取得有關。</a:t>
            </a:r>
          </a:p>
        </p:txBody>
      </p:sp>
      <p:sp>
        <p:nvSpPr>
          <p:cNvPr id="3" name="標題 2">
            <a:extLst>
              <a:ext uri="{FF2B5EF4-FFF2-40B4-BE49-F238E27FC236}">
                <a16:creationId xmlns:a16="http://schemas.microsoft.com/office/drawing/2014/main" id="{D37D7AB7-E21F-4DEF-808C-4F4E28BBEC8E}"/>
              </a:ext>
            </a:extLst>
          </p:cNvPr>
          <p:cNvSpPr>
            <a:spLocks noGrp="1"/>
          </p:cNvSpPr>
          <p:nvPr>
            <p:ph type="title"/>
          </p:nvPr>
        </p:nvSpPr>
        <p:spPr/>
        <p:txBody>
          <a:bodyPr>
            <a:normAutofit/>
          </a:bodyPr>
          <a:lstStyle/>
          <a:p>
            <a:r>
              <a:rPr lang="zh-TW" altLang="en-US" sz="3600" dirty="0"/>
              <a:t>●●政府●●系統遭駭案</a:t>
            </a:r>
            <a:endParaRPr lang="zh-TW" altLang="en-US" dirty="0"/>
          </a:p>
        </p:txBody>
      </p:sp>
    </p:spTree>
    <p:extLst>
      <p:ext uri="{BB962C8B-B14F-4D97-AF65-F5344CB8AC3E}">
        <p14:creationId xmlns:p14="http://schemas.microsoft.com/office/powerpoint/2010/main" val="41113540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DE3CB278-B404-434A-AEA3-2BEC042BD8A1}"/>
              </a:ext>
            </a:extLst>
          </p:cNvPr>
          <p:cNvSpPr>
            <a:spLocks noGrp="1"/>
          </p:cNvSpPr>
          <p:nvPr>
            <p:ph idx="1"/>
          </p:nvPr>
        </p:nvSpPr>
        <p:spPr/>
        <p:txBody>
          <a:bodyPr/>
          <a:lstStyle/>
          <a:p>
            <a:r>
              <a:rPr lang="zh-TW" altLang="en-US" dirty="0"/>
              <a:t>追查駭客用於入侵國內</a:t>
            </a:r>
            <a:r>
              <a:rPr lang="en-US" altLang="zh-TW" dirty="0"/>
              <a:t>IP</a:t>
            </a:r>
            <a:r>
              <a:rPr lang="zh-TW" altLang="en-US" dirty="0"/>
              <a:t>，第一個地點位於新北市，該</a:t>
            </a:r>
            <a:r>
              <a:rPr lang="en-US" altLang="zh-TW" dirty="0"/>
              <a:t>IP</a:t>
            </a:r>
            <a:r>
              <a:rPr lang="zh-TW" altLang="en-US" dirty="0"/>
              <a:t>其後設備為</a:t>
            </a:r>
            <a:r>
              <a:rPr lang="en-US" altLang="zh-TW" dirty="0"/>
              <a:t>1</a:t>
            </a:r>
            <a:r>
              <a:rPr lang="zh-TW" altLang="en-US" dirty="0"/>
              <a:t>臺銳捷公司防火牆</a:t>
            </a:r>
            <a:r>
              <a:rPr lang="en-US" altLang="zh-TW" dirty="0"/>
              <a:t>(</a:t>
            </a:r>
            <a:r>
              <a:rPr lang="zh-TW" altLang="en-US" dirty="0"/>
              <a:t>型號：</a:t>
            </a:r>
            <a:r>
              <a:rPr lang="en-US" altLang="zh-TW" dirty="0" err="1"/>
              <a:t>Ruijie</a:t>
            </a:r>
            <a:r>
              <a:rPr lang="en-US" altLang="zh-TW" dirty="0"/>
              <a:t> Networks </a:t>
            </a:r>
            <a:r>
              <a:rPr lang="en-US" altLang="zh-TW" dirty="0" err="1"/>
              <a:t>wifi</a:t>
            </a:r>
            <a:r>
              <a:rPr lang="en-US" altLang="zh-TW" dirty="0"/>
              <a:t> 6 X32-Pro)</a:t>
            </a:r>
            <a:r>
              <a:rPr lang="zh-TW" altLang="en-US" dirty="0"/>
              <a:t>及聯詠科技混合型監視器主機。</a:t>
            </a:r>
            <a:endParaRPr lang="en-US" altLang="zh-TW" dirty="0"/>
          </a:p>
          <a:p>
            <a:endParaRPr lang="en-US" altLang="zh-TW" dirty="0"/>
          </a:p>
          <a:p>
            <a:r>
              <a:rPr lang="zh-TW" altLang="en-US" dirty="0"/>
              <a:t>檢視防火牆版本型號，發現其存有多個已知重大漏洞，且該設備記錄檔未紀錄</a:t>
            </a:r>
            <a:r>
              <a:rPr lang="en-US" altLang="zh-TW" dirty="0"/>
              <a:t>IP</a:t>
            </a:r>
            <a:r>
              <a:rPr lang="zh-TW" altLang="en-US" dirty="0"/>
              <a:t>連線等相關訊息。監視器主機於事發時有相關登入紀錄，惟未保留來源</a:t>
            </a:r>
            <a:r>
              <a:rPr lang="en-US" altLang="zh-TW" dirty="0"/>
              <a:t>IP</a:t>
            </a:r>
            <a:r>
              <a:rPr lang="zh-TW" altLang="en-US" dirty="0"/>
              <a:t>相關資訊，無法確認及追查。</a:t>
            </a:r>
            <a:endParaRPr lang="en-US" altLang="zh-TW" dirty="0"/>
          </a:p>
        </p:txBody>
      </p:sp>
      <p:sp>
        <p:nvSpPr>
          <p:cNvPr id="3" name="標題 2">
            <a:extLst>
              <a:ext uri="{FF2B5EF4-FFF2-40B4-BE49-F238E27FC236}">
                <a16:creationId xmlns:a16="http://schemas.microsoft.com/office/drawing/2014/main" id="{D37D7AB7-E21F-4DEF-808C-4F4E28BBEC8E}"/>
              </a:ext>
            </a:extLst>
          </p:cNvPr>
          <p:cNvSpPr>
            <a:spLocks noGrp="1"/>
          </p:cNvSpPr>
          <p:nvPr>
            <p:ph type="title"/>
          </p:nvPr>
        </p:nvSpPr>
        <p:spPr/>
        <p:txBody>
          <a:bodyPr>
            <a:normAutofit/>
          </a:bodyPr>
          <a:lstStyle/>
          <a:p>
            <a:r>
              <a:rPr lang="zh-TW" altLang="en-US" sz="3600" dirty="0"/>
              <a:t>●●政府●●系統遭駭案</a:t>
            </a:r>
            <a:endParaRPr lang="zh-TW" altLang="en-US" dirty="0"/>
          </a:p>
        </p:txBody>
      </p:sp>
    </p:spTree>
    <p:extLst>
      <p:ext uri="{BB962C8B-B14F-4D97-AF65-F5344CB8AC3E}">
        <p14:creationId xmlns:p14="http://schemas.microsoft.com/office/powerpoint/2010/main" val="1689991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9D2311A9-8080-4F27-BD49-4CBCB47C9698}"/>
              </a:ext>
            </a:extLst>
          </p:cNvPr>
          <p:cNvSpPr>
            <a:spLocks noGrp="1"/>
          </p:cNvSpPr>
          <p:nvPr>
            <p:ph idx="1"/>
          </p:nvPr>
        </p:nvSpPr>
        <p:spPr/>
        <p:txBody>
          <a:bodyPr/>
          <a:lstStyle/>
          <a:p>
            <a:r>
              <a:rPr lang="zh-TW" altLang="en-US" dirty="0"/>
              <a:t>第二個</a:t>
            </a:r>
            <a:r>
              <a:rPr lang="en-US" altLang="zh-TW" dirty="0"/>
              <a:t>IP</a:t>
            </a:r>
            <a:r>
              <a:rPr lang="zh-TW" altLang="en-US" dirty="0"/>
              <a:t>亦位於新北市，一間○○公司所有，該公司提供對應</a:t>
            </a:r>
            <a:r>
              <a:rPr lang="en-US" altLang="zh-TW" dirty="0"/>
              <a:t>IP</a:t>
            </a:r>
            <a:r>
              <a:rPr lang="zh-TW" altLang="en-US" dirty="0"/>
              <a:t>防火牆紀錄查知，該公司內部</a:t>
            </a:r>
            <a:r>
              <a:rPr lang="en-US" altLang="zh-TW" dirty="0"/>
              <a:t>GIS</a:t>
            </a:r>
            <a:r>
              <a:rPr lang="zh-TW" altLang="en-US" dirty="0"/>
              <a:t>伺服器於事發時與●●政府●●系統連線紀錄，經資安鑑識確認，該設備於</a:t>
            </a:r>
            <a:r>
              <a:rPr lang="en-US" altLang="zh-TW" dirty="0"/>
              <a:t>114</a:t>
            </a:r>
            <a:r>
              <a:rPr lang="zh-TW" altLang="en-US" dirty="0"/>
              <a:t>年</a:t>
            </a:r>
            <a:r>
              <a:rPr lang="en-US" altLang="zh-TW" dirty="0"/>
              <a:t>7</a:t>
            </a:r>
            <a:r>
              <a:rPr lang="zh-TW" altLang="en-US" dirty="0"/>
              <a:t>月遭入侵，</a:t>
            </a:r>
            <a:r>
              <a:rPr lang="en-US" altLang="zh-TW" dirty="0"/>
              <a:t>9</a:t>
            </a:r>
            <a:r>
              <a:rPr lang="zh-TW" altLang="en-US" dirty="0"/>
              <a:t>月執行惡意程式，駭客藉此操控連線●●系統竊取資料。</a:t>
            </a:r>
            <a:endParaRPr lang="en-US" altLang="zh-TW" dirty="0"/>
          </a:p>
          <a:p>
            <a:endParaRPr lang="en-US" altLang="zh-TW" dirty="0"/>
          </a:p>
          <a:p>
            <a:r>
              <a:rPr lang="zh-TW" altLang="en-US" dirty="0"/>
              <a:t>由登出入紀錄查知駭客應以取得該公司</a:t>
            </a:r>
            <a:r>
              <a:rPr lang="en-US" altLang="zh-TW" dirty="0"/>
              <a:t>AD</a:t>
            </a:r>
            <a:r>
              <a:rPr lang="zh-TW" altLang="en-US" dirty="0"/>
              <a:t>主機權限，續查發現該公司</a:t>
            </a:r>
            <a:r>
              <a:rPr lang="en-US" altLang="zh-TW" dirty="0"/>
              <a:t>AD</a:t>
            </a:r>
            <a:r>
              <a:rPr lang="zh-TW" altLang="en-US" dirty="0"/>
              <a:t>主機於</a:t>
            </a:r>
            <a:r>
              <a:rPr lang="en-US" altLang="zh-TW" dirty="0"/>
              <a:t>111</a:t>
            </a:r>
            <a:r>
              <a:rPr lang="zh-TW" altLang="en-US" dirty="0"/>
              <a:t>年即遭入侵並竊取大量使用者憑證，並橫向擴散入侵公司內部多臺重要主機。</a:t>
            </a:r>
          </a:p>
        </p:txBody>
      </p:sp>
      <p:sp>
        <p:nvSpPr>
          <p:cNvPr id="3" name="標題 2">
            <a:extLst>
              <a:ext uri="{FF2B5EF4-FFF2-40B4-BE49-F238E27FC236}">
                <a16:creationId xmlns:a16="http://schemas.microsoft.com/office/drawing/2014/main" id="{8E9FC8DF-47E2-4117-A89A-D60E6B340982}"/>
              </a:ext>
            </a:extLst>
          </p:cNvPr>
          <p:cNvSpPr>
            <a:spLocks noGrp="1"/>
          </p:cNvSpPr>
          <p:nvPr>
            <p:ph type="title"/>
          </p:nvPr>
        </p:nvSpPr>
        <p:spPr/>
        <p:txBody>
          <a:bodyPr>
            <a:normAutofit/>
          </a:bodyPr>
          <a:lstStyle/>
          <a:p>
            <a:r>
              <a:rPr lang="zh-TW" altLang="en-US" sz="3600" dirty="0"/>
              <a:t>●●政府●●系統遭駭案</a:t>
            </a:r>
          </a:p>
        </p:txBody>
      </p:sp>
    </p:spTree>
    <p:extLst>
      <p:ext uri="{BB962C8B-B14F-4D97-AF65-F5344CB8AC3E}">
        <p14:creationId xmlns:p14="http://schemas.microsoft.com/office/powerpoint/2010/main" val="3967397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矩形: 圓角 31">
            <a:extLst>
              <a:ext uri="{FF2B5EF4-FFF2-40B4-BE49-F238E27FC236}">
                <a16:creationId xmlns:a16="http://schemas.microsoft.com/office/drawing/2014/main" id="{8F024317-F6AF-4285-98FA-7E40D2C6C0EE}"/>
              </a:ext>
            </a:extLst>
          </p:cNvPr>
          <p:cNvSpPr/>
          <p:nvPr/>
        </p:nvSpPr>
        <p:spPr>
          <a:xfrm>
            <a:off x="589825" y="4373149"/>
            <a:ext cx="5998398" cy="1864153"/>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28" name="矩形: 圓角 27">
            <a:extLst>
              <a:ext uri="{FF2B5EF4-FFF2-40B4-BE49-F238E27FC236}">
                <a16:creationId xmlns:a16="http://schemas.microsoft.com/office/drawing/2014/main" id="{FF785096-5ED5-4A02-80C0-CDB529CFC422}"/>
              </a:ext>
            </a:extLst>
          </p:cNvPr>
          <p:cNvSpPr/>
          <p:nvPr/>
        </p:nvSpPr>
        <p:spPr>
          <a:xfrm>
            <a:off x="611560" y="2011137"/>
            <a:ext cx="3840960" cy="1773176"/>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 name="標題 2">
            <a:extLst>
              <a:ext uri="{FF2B5EF4-FFF2-40B4-BE49-F238E27FC236}">
                <a16:creationId xmlns:a16="http://schemas.microsoft.com/office/drawing/2014/main" id="{B079FF6C-A938-40FE-A21D-A0B17E0373EA}"/>
              </a:ext>
            </a:extLst>
          </p:cNvPr>
          <p:cNvSpPr>
            <a:spLocks noGrp="1"/>
          </p:cNvSpPr>
          <p:nvPr>
            <p:ph type="title"/>
          </p:nvPr>
        </p:nvSpPr>
        <p:spPr/>
        <p:txBody>
          <a:bodyPr>
            <a:normAutofit/>
          </a:bodyPr>
          <a:lstStyle/>
          <a:p>
            <a:r>
              <a:rPr lang="zh-TW" altLang="en-US" sz="3600" dirty="0"/>
              <a:t>●●政府●●系統遭駭案</a:t>
            </a:r>
            <a:endParaRPr lang="zh-TW" altLang="en-US" sz="4000" dirty="0"/>
          </a:p>
        </p:txBody>
      </p:sp>
      <p:pic>
        <p:nvPicPr>
          <p:cNvPr id="4" name="圖形 3" descr="資料庫">
            <a:extLst>
              <a:ext uri="{FF2B5EF4-FFF2-40B4-BE49-F238E27FC236}">
                <a16:creationId xmlns:a16="http://schemas.microsoft.com/office/drawing/2014/main" id="{09318B6F-7E09-4A5A-BE80-6EAD19F2247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492081" y="2363906"/>
            <a:ext cx="601216" cy="601216"/>
          </a:xfrm>
          <a:prstGeom prst="rect">
            <a:avLst/>
          </a:prstGeom>
        </p:spPr>
      </p:pic>
      <p:sp>
        <p:nvSpPr>
          <p:cNvPr id="5" name="文字方塊 4">
            <a:extLst>
              <a:ext uri="{FF2B5EF4-FFF2-40B4-BE49-F238E27FC236}">
                <a16:creationId xmlns:a16="http://schemas.microsoft.com/office/drawing/2014/main" id="{07545638-6661-4D21-930D-FB1D3E647099}"/>
              </a:ext>
            </a:extLst>
          </p:cNvPr>
          <p:cNvSpPr txBox="1"/>
          <p:nvPr/>
        </p:nvSpPr>
        <p:spPr>
          <a:xfrm>
            <a:off x="5324637" y="2962672"/>
            <a:ext cx="936104" cy="646331"/>
          </a:xfrm>
          <a:prstGeom prst="rect">
            <a:avLst/>
          </a:prstGeom>
          <a:noFill/>
        </p:spPr>
        <p:txBody>
          <a:bodyPr wrap="square" rtlCol="0">
            <a:spAutoFit/>
          </a:bodyPr>
          <a:lstStyle/>
          <a:p>
            <a:r>
              <a:rPr lang="zh-TW" altLang="en-US" dirty="0"/>
              <a:t>政府單位系統</a:t>
            </a:r>
          </a:p>
        </p:txBody>
      </p:sp>
      <p:pic>
        <p:nvPicPr>
          <p:cNvPr id="6" name="Picture 2" descr="神秘的电脑黑客人物插画, 駭客, 駭客攻擊, 匿名的向量圖案素材免費下載，PNG，EPS和AI素材下載- Pngtree">
            <a:extLst>
              <a:ext uri="{FF2B5EF4-FFF2-40B4-BE49-F238E27FC236}">
                <a16:creationId xmlns:a16="http://schemas.microsoft.com/office/drawing/2014/main" id="{DD72C8DC-255A-41B3-9AD3-8738969176AB}"/>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23547" t="19095" r="17839" b="17785"/>
          <a:stretch/>
        </p:blipFill>
        <p:spPr bwMode="auto">
          <a:xfrm>
            <a:off x="376360" y="1572986"/>
            <a:ext cx="828092" cy="891736"/>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60+個防火牆圖標和矢量素材免費下載- Pngtree">
            <a:extLst>
              <a:ext uri="{FF2B5EF4-FFF2-40B4-BE49-F238E27FC236}">
                <a16:creationId xmlns:a16="http://schemas.microsoft.com/office/drawing/2014/main" id="{59827F16-DF00-433C-967F-C40439A30321}"/>
              </a:ext>
            </a:extLst>
          </p:cNvPr>
          <p:cNvPicPr>
            <a:picLocks noChangeAspect="1" noChangeArrowheads="1"/>
          </p:cNvPicPr>
          <p:nvPr/>
        </p:nvPicPr>
        <p:blipFill>
          <a:blip r:embed="rId5" cstate="print">
            <a:clrChange>
              <a:clrFrom>
                <a:srgbClr val="FEFEFE"/>
              </a:clrFrom>
              <a:clrTo>
                <a:srgbClr val="FEFEFE">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2817186" y="2093013"/>
            <a:ext cx="1143001" cy="1143001"/>
          </a:xfrm>
          <a:prstGeom prst="rect">
            <a:avLst/>
          </a:prstGeom>
          <a:noFill/>
          <a:extLst>
            <a:ext uri="{909E8E84-426E-40DD-AFC4-6F175D3DCCD1}">
              <a14:hiddenFill xmlns:a14="http://schemas.microsoft.com/office/drawing/2010/main">
                <a:solidFill>
                  <a:srgbClr val="FFFFFF"/>
                </a:solidFill>
              </a14:hiddenFill>
            </a:ext>
          </a:extLst>
        </p:spPr>
      </p:pic>
      <p:pic>
        <p:nvPicPr>
          <p:cNvPr id="10" name="圖形 9" descr="資料庫">
            <a:extLst>
              <a:ext uri="{FF2B5EF4-FFF2-40B4-BE49-F238E27FC236}">
                <a16:creationId xmlns:a16="http://schemas.microsoft.com/office/drawing/2014/main" id="{3B2DB041-8F44-4F1F-9CDF-D23AE852216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04452" y="2418438"/>
            <a:ext cx="601216" cy="601216"/>
          </a:xfrm>
          <a:prstGeom prst="rect">
            <a:avLst/>
          </a:prstGeom>
        </p:spPr>
      </p:pic>
      <p:sp>
        <p:nvSpPr>
          <p:cNvPr id="9" name="文字方塊 8">
            <a:extLst>
              <a:ext uri="{FF2B5EF4-FFF2-40B4-BE49-F238E27FC236}">
                <a16:creationId xmlns:a16="http://schemas.microsoft.com/office/drawing/2014/main" id="{4033CBEC-D858-4947-BF1D-C542C24DB00D}"/>
              </a:ext>
            </a:extLst>
          </p:cNvPr>
          <p:cNvSpPr txBox="1"/>
          <p:nvPr/>
        </p:nvSpPr>
        <p:spPr>
          <a:xfrm>
            <a:off x="933560" y="3019654"/>
            <a:ext cx="1143000" cy="646331"/>
          </a:xfrm>
          <a:prstGeom prst="rect">
            <a:avLst/>
          </a:prstGeom>
          <a:noFill/>
        </p:spPr>
        <p:txBody>
          <a:bodyPr wrap="square" rtlCol="0">
            <a:spAutoFit/>
          </a:bodyPr>
          <a:lstStyle/>
          <a:p>
            <a:r>
              <a:rPr lang="zh-TW" altLang="en-US" dirty="0"/>
              <a:t>混合式監視器主機</a:t>
            </a:r>
          </a:p>
        </p:txBody>
      </p:sp>
      <p:cxnSp>
        <p:nvCxnSpPr>
          <p:cNvPr id="12" name="直線單箭頭接點 11">
            <a:extLst>
              <a:ext uri="{FF2B5EF4-FFF2-40B4-BE49-F238E27FC236}">
                <a16:creationId xmlns:a16="http://schemas.microsoft.com/office/drawing/2014/main" id="{43E51C7C-E67B-4D85-B130-7A7777B2AF17}"/>
              </a:ext>
            </a:extLst>
          </p:cNvPr>
          <p:cNvCxnSpPr>
            <a:stCxn id="10" idx="3"/>
          </p:cNvCxnSpPr>
          <p:nvPr/>
        </p:nvCxnSpPr>
        <p:spPr>
          <a:xfrm>
            <a:off x="1805668" y="2719046"/>
            <a:ext cx="1182156"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直線單箭頭接點 13">
            <a:extLst>
              <a:ext uri="{FF2B5EF4-FFF2-40B4-BE49-F238E27FC236}">
                <a16:creationId xmlns:a16="http://schemas.microsoft.com/office/drawing/2014/main" id="{5781DF82-90C1-475C-8139-A8EE24040BFB}"/>
              </a:ext>
            </a:extLst>
          </p:cNvPr>
          <p:cNvCxnSpPr>
            <a:cxnSpLocks/>
          </p:cNvCxnSpPr>
          <p:nvPr/>
        </p:nvCxnSpPr>
        <p:spPr>
          <a:xfrm>
            <a:off x="3851920" y="2719046"/>
            <a:ext cx="1626009"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文字方塊 15">
            <a:extLst>
              <a:ext uri="{FF2B5EF4-FFF2-40B4-BE49-F238E27FC236}">
                <a16:creationId xmlns:a16="http://schemas.microsoft.com/office/drawing/2014/main" id="{A47F62FB-0C24-4F3A-B09F-C9B5BB342D3D}"/>
              </a:ext>
            </a:extLst>
          </p:cNvPr>
          <p:cNvSpPr txBox="1"/>
          <p:nvPr/>
        </p:nvSpPr>
        <p:spPr>
          <a:xfrm>
            <a:off x="2902504" y="3019654"/>
            <a:ext cx="972363" cy="369332"/>
          </a:xfrm>
          <a:prstGeom prst="rect">
            <a:avLst/>
          </a:prstGeom>
          <a:noFill/>
        </p:spPr>
        <p:txBody>
          <a:bodyPr wrap="square" rtlCol="0">
            <a:spAutoFit/>
          </a:bodyPr>
          <a:lstStyle/>
          <a:p>
            <a:r>
              <a:rPr lang="zh-TW" altLang="en-US" dirty="0"/>
              <a:t>防火牆</a:t>
            </a:r>
          </a:p>
        </p:txBody>
      </p:sp>
      <p:pic>
        <p:nvPicPr>
          <p:cNvPr id="18" name="Picture 2" descr="60+個防火牆圖標和矢量素材免費下載- Pngtree">
            <a:extLst>
              <a:ext uri="{FF2B5EF4-FFF2-40B4-BE49-F238E27FC236}">
                <a16:creationId xmlns:a16="http://schemas.microsoft.com/office/drawing/2014/main" id="{04BE1555-D7E4-49AC-8A92-515825475809}"/>
              </a:ext>
            </a:extLst>
          </p:cNvPr>
          <p:cNvPicPr>
            <a:picLocks noChangeAspect="1" noChangeArrowheads="1"/>
          </p:cNvPicPr>
          <p:nvPr/>
        </p:nvPicPr>
        <p:blipFill>
          <a:blip r:embed="rId5" cstate="print">
            <a:clrChange>
              <a:clrFrom>
                <a:srgbClr val="FEFEFE"/>
              </a:clrFrom>
              <a:clrTo>
                <a:srgbClr val="FEFEFE">
                  <a:alpha val="0"/>
                </a:srgbClr>
              </a:clrTo>
            </a:clrChange>
            <a:lum bright="70000" contrast="-70000"/>
            <a:extLst>
              <a:ext uri="{28A0092B-C50C-407E-A947-70E740481C1C}">
                <a14:useLocalDpi xmlns:a14="http://schemas.microsoft.com/office/drawing/2010/main" val="0"/>
              </a:ext>
            </a:extLst>
          </a:blip>
          <a:srcRect/>
          <a:stretch>
            <a:fillRect/>
          </a:stretch>
        </p:blipFill>
        <p:spPr bwMode="auto">
          <a:xfrm>
            <a:off x="5117740" y="4510156"/>
            <a:ext cx="1143001" cy="1143001"/>
          </a:xfrm>
          <a:prstGeom prst="rect">
            <a:avLst/>
          </a:prstGeom>
          <a:noFill/>
          <a:extLst>
            <a:ext uri="{909E8E84-426E-40DD-AFC4-6F175D3DCCD1}">
              <a14:hiddenFill xmlns:a14="http://schemas.microsoft.com/office/drawing/2010/main">
                <a:solidFill>
                  <a:srgbClr val="FFFFFF"/>
                </a:solidFill>
              </a14:hiddenFill>
            </a:ext>
          </a:extLst>
        </p:spPr>
      </p:pic>
      <p:sp>
        <p:nvSpPr>
          <p:cNvPr id="19" name="文字方塊 18">
            <a:extLst>
              <a:ext uri="{FF2B5EF4-FFF2-40B4-BE49-F238E27FC236}">
                <a16:creationId xmlns:a16="http://schemas.microsoft.com/office/drawing/2014/main" id="{3A49445F-F5D5-42B2-BF65-389FA55E646E}"/>
              </a:ext>
            </a:extLst>
          </p:cNvPr>
          <p:cNvSpPr txBox="1"/>
          <p:nvPr/>
        </p:nvSpPr>
        <p:spPr>
          <a:xfrm>
            <a:off x="5203058" y="5468491"/>
            <a:ext cx="972363" cy="369332"/>
          </a:xfrm>
          <a:prstGeom prst="rect">
            <a:avLst/>
          </a:prstGeom>
          <a:noFill/>
        </p:spPr>
        <p:txBody>
          <a:bodyPr wrap="square" rtlCol="0">
            <a:spAutoFit/>
          </a:bodyPr>
          <a:lstStyle/>
          <a:p>
            <a:r>
              <a:rPr lang="zh-TW" altLang="en-US" dirty="0"/>
              <a:t>防火牆</a:t>
            </a:r>
          </a:p>
        </p:txBody>
      </p:sp>
      <p:pic>
        <p:nvPicPr>
          <p:cNvPr id="20" name="圖形 19" descr="資料庫">
            <a:extLst>
              <a:ext uri="{FF2B5EF4-FFF2-40B4-BE49-F238E27FC236}">
                <a16:creationId xmlns:a16="http://schemas.microsoft.com/office/drawing/2014/main" id="{A742F9B9-7AE2-4D96-9F6D-D64AFCC40BD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068045" y="4787529"/>
            <a:ext cx="601216" cy="601216"/>
          </a:xfrm>
          <a:prstGeom prst="rect">
            <a:avLst/>
          </a:prstGeom>
        </p:spPr>
      </p:pic>
      <p:sp>
        <p:nvSpPr>
          <p:cNvPr id="21" name="文字方塊 20">
            <a:extLst>
              <a:ext uri="{FF2B5EF4-FFF2-40B4-BE49-F238E27FC236}">
                <a16:creationId xmlns:a16="http://schemas.microsoft.com/office/drawing/2014/main" id="{25102541-6B01-4985-A70B-D71C9166140D}"/>
              </a:ext>
            </a:extLst>
          </p:cNvPr>
          <p:cNvSpPr txBox="1"/>
          <p:nvPr/>
        </p:nvSpPr>
        <p:spPr>
          <a:xfrm>
            <a:off x="2797152" y="5381029"/>
            <a:ext cx="1143002" cy="646331"/>
          </a:xfrm>
          <a:prstGeom prst="rect">
            <a:avLst/>
          </a:prstGeom>
          <a:noFill/>
        </p:spPr>
        <p:txBody>
          <a:bodyPr wrap="square" rtlCol="0">
            <a:spAutoFit/>
          </a:bodyPr>
          <a:lstStyle/>
          <a:p>
            <a:r>
              <a:rPr lang="zh-TW" altLang="en-US" dirty="0"/>
              <a:t>公司內部</a:t>
            </a:r>
            <a:r>
              <a:rPr lang="en-US" altLang="zh-TW" dirty="0"/>
              <a:t>GIS</a:t>
            </a:r>
            <a:r>
              <a:rPr lang="zh-TW" altLang="en-US" dirty="0"/>
              <a:t>主機</a:t>
            </a:r>
          </a:p>
        </p:txBody>
      </p:sp>
      <p:pic>
        <p:nvPicPr>
          <p:cNvPr id="22" name="圖形 21" descr="資料庫">
            <a:extLst>
              <a:ext uri="{FF2B5EF4-FFF2-40B4-BE49-F238E27FC236}">
                <a16:creationId xmlns:a16="http://schemas.microsoft.com/office/drawing/2014/main" id="{4EA2CA6D-0A64-450D-9CDC-9B6B613989E8}"/>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204452" y="4787529"/>
            <a:ext cx="601216" cy="601216"/>
          </a:xfrm>
          <a:prstGeom prst="rect">
            <a:avLst/>
          </a:prstGeom>
        </p:spPr>
      </p:pic>
      <p:sp>
        <p:nvSpPr>
          <p:cNvPr id="17" name="文字方塊 16">
            <a:extLst>
              <a:ext uri="{FF2B5EF4-FFF2-40B4-BE49-F238E27FC236}">
                <a16:creationId xmlns:a16="http://schemas.microsoft.com/office/drawing/2014/main" id="{0F9D93C5-3737-4154-843D-494F567D3562}"/>
              </a:ext>
            </a:extLst>
          </p:cNvPr>
          <p:cNvSpPr txBox="1"/>
          <p:nvPr/>
        </p:nvSpPr>
        <p:spPr>
          <a:xfrm>
            <a:off x="1018878" y="5381028"/>
            <a:ext cx="1143000" cy="646331"/>
          </a:xfrm>
          <a:prstGeom prst="rect">
            <a:avLst/>
          </a:prstGeom>
          <a:noFill/>
        </p:spPr>
        <p:txBody>
          <a:bodyPr wrap="square" rtlCol="0">
            <a:spAutoFit/>
          </a:bodyPr>
          <a:lstStyle/>
          <a:p>
            <a:r>
              <a:rPr lang="zh-TW" altLang="en-US" dirty="0"/>
              <a:t>公司內部</a:t>
            </a:r>
            <a:r>
              <a:rPr lang="en-US" altLang="zh-TW" dirty="0"/>
              <a:t>AD</a:t>
            </a:r>
            <a:r>
              <a:rPr lang="zh-TW" altLang="en-US" dirty="0"/>
              <a:t>主機</a:t>
            </a:r>
          </a:p>
        </p:txBody>
      </p:sp>
      <p:cxnSp>
        <p:nvCxnSpPr>
          <p:cNvPr id="24" name="直線單箭頭接點 23">
            <a:extLst>
              <a:ext uri="{FF2B5EF4-FFF2-40B4-BE49-F238E27FC236}">
                <a16:creationId xmlns:a16="http://schemas.microsoft.com/office/drawing/2014/main" id="{99A9FE5F-187F-47EB-8748-12FBA32E6E73}"/>
              </a:ext>
            </a:extLst>
          </p:cNvPr>
          <p:cNvCxnSpPr/>
          <p:nvPr/>
        </p:nvCxnSpPr>
        <p:spPr>
          <a:xfrm>
            <a:off x="1822629" y="5088137"/>
            <a:ext cx="1182156"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直線單箭頭接點 24">
            <a:extLst>
              <a:ext uri="{FF2B5EF4-FFF2-40B4-BE49-F238E27FC236}">
                <a16:creationId xmlns:a16="http://schemas.microsoft.com/office/drawing/2014/main" id="{0272F550-38A2-485A-A527-9ADBAEC664CC}"/>
              </a:ext>
            </a:extLst>
          </p:cNvPr>
          <p:cNvCxnSpPr/>
          <p:nvPr/>
        </p:nvCxnSpPr>
        <p:spPr>
          <a:xfrm>
            <a:off x="3874867" y="5088137"/>
            <a:ext cx="1182156"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直線單箭頭接點 25">
            <a:extLst>
              <a:ext uri="{FF2B5EF4-FFF2-40B4-BE49-F238E27FC236}">
                <a16:creationId xmlns:a16="http://schemas.microsoft.com/office/drawing/2014/main" id="{4BC90DBD-727B-4370-8E97-E4BB024913DD}"/>
              </a:ext>
            </a:extLst>
          </p:cNvPr>
          <p:cNvCxnSpPr>
            <a:cxnSpLocks/>
            <a:endCxn id="5" idx="2"/>
          </p:cNvCxnSpPr>
          <p:nvPr/>
        </p:nvCxnSpPr>
        <p:spPr>
          <a:xfrm flipV="1">
            <a:off x="5792689" y="3609003"/>
            <a:ext cx="0" cy="958335"/>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9" name="文字方塊 28">
            <a:extLst>
              <a:ext uri="{FF2B5EF4-FFF2-40B4-BE49-F238E27FC236}">
                <a16:creationId xmlns:a16="http://schemas.microsoft.com/office/drawing/2014/main" id="{3A6F128F-3AD3-469D-BE61-A2DD65FF515D}"/>
              </a:ext>
            </a:extLst>
          </p:cNvPr>
          <p:cNvSpPr txBox="1"/>
          <p:nvPr/>
        </p:nvSpPr>
        <p:spPr>
          <a:xfrm>
            <a:off x="1435237" y="1992828"/>
            <a:ext cx="2193605" cy="369332"/>
          </a:xfrm>
          <a:prstGeom prst="rect">
            <a:avLst/>
          </a:prstGeom>
          <a:noFill/>
        </p:spPr>
        <p:txBody>
          <a:bodyPr wrap="square" rtlCol="0">
            <a:spAutoFit/>
          </a:bodyPr>
          <a:lstStyle/>
          <a:p>
            <a:r>
              <a:rPr lang="zh-TW" altLang="en-US" dirty="0"/>
              <a:t>第一個入侵來源</a:t>
            </a:r>
            <a:r>
              <a:rPr lang="en-US" altLang="zh-TW" dirty="0"/>
              <a:t>IP</a:t>
            </a:r>
            <a:endParaRPr lang="zh-TW" altLang="en-US" dirty="0"/>
          </a:p>
        </p:txBody>
      </p:sp>
      <p:sp>
        <p:nvSpPr>
          <p:cNvPr id="33" name="文字方塊 32">
            <a:extLst>
              <a:ext uri="{FF2B5EF4-FFF2-40B4-BE49-F238E27FC236}">
                <a16:creationId xmlns:a16="http://schemas.microsoft.com/office/drawing/2014/main" id="{8FAB5757-561F-4167-BF2B-3A375B6B6B4B}"/>
              </a:ext>
            </a:extLst>
          </p:cNvPr>
          <p:cNvSpPr txBox="1"/>
          <p:nvPr/>
        </p:nvSpPr>
        <p:spPr>
          <a:xfrm>
            <a:off x="2478091" y="4306113"/>
            <a:ext cx="2193605" cy="369332"/>
          </a:xfrm>
          <a:prstGeom prst="rect">
            <a:avLst/>
          </a:prstGeom>
          <a:noFill/>
        </p:spPr>
        <p:txBody>
          <a:bodyPr wrap="square" rtlCol="0">
            <a:spAutoFit/>
          </a:bodyPr>
          <a:lstStyle/>
          <a:p>
            <a:r>
              <a:rPr lang="zh-TW" altLang="en-US" dirty="0"/>
              <a:t>第二個入侵來源</a:t>
            </a:r>
            <a:r>
              <a:rPr lang="en-US" altLang="zh-TW" dirty="0"/>
              <a:t>IP</a:t>
            </a:r>
            <a:endParaRPr lang="zh-TW" altLang="en-US" dirty="0"/>
          </a:p>
        </p:txBody>
      </p:sp>
      <p:sp>
        <p:nvSpPr>
          <p:cNvPr id="30" name="箭號: 彎曲 29">
            <a:extLst>
              <a:ext uri="{FF2B5EF4-FFF2-40B4-BE49-F238E27FC236}">
                <a16:creationId xmlns:a16="http://schemas.microsoft.com/office/drawing/2014/main" id="{DF92EE18-3867-414C-AF98-93CB3509C5D3}"/>
              </a:ext>
            </a:extLst>
          </p:cNvPr>
          <p:cNvSpPr/>
          <p:nvPr/>
        </p:nvSpPr>
        <p:spPr>
          <a:xfrm rot="10800000">
            <a:off x="3736881" y="3620199"/>
            <a:ext cx="1626010" cy="1303825"/>
          </a:xfrm>
          <a:prstGeom prst="bentArrow">
            <a:avLst>
              <a:gd name="adj1" fmla="val 6262"/>
              <a:gd name="adj2" fmla="val 8230"/>
              <a:gd name="adj3" fmla="val 27790"/>
              <a:gd name="adj4" fmla="val 27935"/>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solidFill>
                <a:schemeClr val="tx1"/>
              </a:solidFill>
            </a:endParaRPr>
          </a:p>
        </p:txBody>
      </p:sp>
      <p:sp>
        <p:nvSpPr>
          <p:cNvPr id="34" name="文字方塊 33">
            <a:extLst>
              <a:ext uri="{FF2B5EF4-FFF2-40B4-BE49-F238E27FC236}">
                <a16:creationId xmlns:a16="http://schemas.microsoft.com/office/drawing/2014/main" id="{967E185D-19DF-4CC3-AD62-EE650FAB3BF3}"/>
              </a:ext>
            </a:extLst>
          </p:cNvPr>
          <p:cNvSpPr txBox="1"/>
          <p:nvPr/>
        </p:nvSpPr>
        <p:spPr>
          <a:xfrm>
            <a:off x="3702531" y="3709202"/>
            <a:ext cx="1533797" cy="646331"/>
          </a:xfrm>
          <a:prstGeom prst="rect">
            <a:avLst/>
          </a:prstGeom>
          <a:noFill/>
          <a:ln>
            <a:solidFill>
              <a:srgbClr val="FFC000"/>
            </a:solidFill>
          </a:ln>
        </p:spPr>
        <p:txBody>
          <a:bodyPr wrap="square" rtlCol="0">
            <a:spAutoFit/>
          </a:bodyPr>
          <a:lstStyle/>
          <a:p>
            <a:r>
              <a:rPr lang="zh-TW" altLang="en-US" dirty="0"/>
              <a:t>透過</a:t>
            </a:r>
            <a:r>
              <a:rPr lang="en-US" altLang="zh-TW" dirty="0"/>
              <a:t>API</a:t>
            </a:r>
            <a:r>
              <a:rPr lang="zh-TW" altLang="en-US" dirty="0"/>
              <a:t>竊取內部資料</a:t>
            </a:r>
          </a:p>
        </p:txBody>
      </p:sp>
      <p:sp>
        <p:nvSpPr>
          <p:cNvPr id="35" name="文字方塊 34">
            <a:extLst>
              <a:ext uri="{FF2B5EF4-FFF2-40B4-BE49-F238E27FC236}">
                <a16:creationId xmlns:a16="http://schemas.microsoft.com/office/drawing/2014/main" id="{4EB55C30-5A0E-4A24-8D7E-4371E7789B44}"/>
              </a:ext>
            </a:extLst>
          </p:cNvPr>
          <p:cNvSpPr txBox="1"/>
          <p:nvPr/>
        </p:nvSpPr>
        <p:spPr>
          <a:xfrm>
            <a:off x="4572000" y="1448361"/>
            <a:ext cx="2323432" cy="923330"/>
          </a:xfrm>
          <a:prstGeom prst="rect">
            <a:avLst/>
          </a:prstGeom>
          <a:noFill/>
          <a:ln w="38100">
            <a:solidFill>
              <a:schemeClr val="accent1"/>
            </a:solidFill>
          </a:ln>
        </p:spPr>
        <p:txBody>
          <a:bodyPr wrap="square" rtlCol="0">
            <a:spAutoFit/>
          </a:bodyPr>
          <a:lstStyle/>
          <a:p>
            <a:r>
              <a:rPr lang="zh-TW" altLang="en-US" dirty="0"/>
              <a:t>第一個入侵來源</a:t>
            </a:r>
            <a:r>
              <a:rPr lang="en-US" altLang="zh-TW" dirty="0"/>
              <a:t>IP</a:t>
            </a:r>
            <a:r>
              <a:rPr lang="zh-TW" altLang="en-US" dirty="0"/>
              <a:t>因紀錄不足，無法進行後續追查</a:t>
            </a:r>
          </a:p>
        </p:txBody>
      </p:sp>
      <p:sp>
        <p:nvSpPr>
          <p:cNvPr id="36" name="文字方塊 35">
            <a:extLst>
              <a:ext uri="{FF2B5EF4-FFF2-40B4-BE49-F238E27FC236}">
                <a16:creationId xmlns:a16="http://schemas.microsoft.com/office/drawing/2014/main" id="{707655BA-A9D4-4A45-9CB7-5B4CBD733685}"/>
              </a:ext>
            </a:extLst>
          </p:cNvPr>
          <p:cNvSpPr txBox="1"/>
          <p:nvPr/>
        </p:nvSpPr>
        <p:spPr>
          <a:xfrm>
            <a:off x="6522616" y="3322648"/>
            <a:ext cx="2580752" cy="1754326"/>
          </a:xfrm>
          <a:prstGeom prst="rect">
            <a:avLst/>
          </a:prstGeom>
          <a:noFill/>
          <a:ln w="38100">
            <a:solidFill>
              <a:schemeClr val="accent2">
                <a:lumMod val="75000"/>
              </a:schemeClr>
            </a:solidFill>
          </a:ln>
        </p:spPr>
        <p:txBody>
          <a:bodyPr wrap="square" rtlCol="0">
            <a:spAutoFit/>
          </a:bodyPr>
          <a:lstStyle/>
          <a:p>
            <a:r>
              <a:rPr lang="zh-TW" altLang="en-US" dirty="0"/>
              <a:t>第二個入侵來源</a:t>
            </a:r>
            <a:r>
              <a:rPr lang="en-US" altLang="zh-TW" dirty="0"/>
              <a:t>IP</a:t>
            </a:r>
            <a:r>
              <a:rPr lang="zh-TW" altLang="en-US" dirty="0"/>
              <a:t>，駭客藉由公司內部</a:t>
            </a:r>
            <a:r>
              <a:rPr lang="en-US" altLang="zh-TW" dirty="0"/>
              <a:t>GIS</a:t>
            </a:r>
            <a:r>
              <a:rPr lang="zh-TW" altLang="en-US" dirty="0"/>
              <a:t>主機對外竊取資料；進一步查知其</a:t>
            </a:r>
            <a:r>
              <a:rPr lang="en-US" altLang="zh-TW" dirty="0"/>
              <a:t>AD</a:t>
            </a:r>
            <a:r>
              <a:rPr lang="zh-TW" altLang="en-US" dirty="0"/>
              <a:t>主機遭駭客入侵，內部網路應已遭駭客全面掌控。</a:t>
            </a:r>
          </a:p>
        </p:txBody>
      </p:sp>
    </p:spTree>
    <p:extLst>
      <p:ext uri="{BB962C8B-B14F-4D97-AF65-F5344CB8AC3E}">
        <p14:creationId xmlns:p14="http://schemas.microsoft.com/office/powerpoint/2010/main" val="4377904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DE3CB278-B404-434A-AEA3-2BEC042BD8A1}"/>
              </a:ext>
            </a:extLst>
          </p:cNvPr>
          <p:cNvSpPr>
            <a:spLocks noGrp="1"/>
          </p:cNvSpPr>
          <p:nvPr>
            <p:ph idx="1"/>
          </p:nvPr>
        </p:nvSpPr>
        <p:spPr>
          <a:xfrm>
            <a:off x="457200" y="1654002"/>
            <a:ext cx="8229600" cy="1143001"/>
          </a:xfrm>
        </p:spPr>
        <p:txBody>
          <a:bodyPr/>
          <a:lstStyle/>
          <a:p>
            <a:r>
              <a:rPr lang="en-US" altLang="zh-TW" dirty="0" err="1"/>
              <a:t>IoC</a:t>
            </a:r>
            <a:endParaRPr lang="en-US" altLang="zh-TW" dirty="0"/>
          </a:p>
          <a:p>
            <a:pPr lvl="1"/>
            <a:r>
              <a:rPr lang="zh-TW" altLang="en-US" dirty="0"/>
              <a:t>惡意程式</a:t>
            </a:r>
            <a:endParaRPr lang="en-US" altLang="zh-TW" dirty="0"/>
          </a:p>
        </p:txBody>
      </p:sp>
      <p:sp>
        <p:nvSpPr>
          <p:cNvPr id="3" name="標題 2">
            <a:extLst>
              <a:ext uri="{FF2B5EF4-FFF2-40B4-BE49-F238E27FC236}">
                <a16:creationId xmlns:a16="http://schemas.microsoft.com/office/drawing/2014/main" id="{D37D7AB7-E21F-4DEF-808C-4F4E28BBEC8E}"/>
              </a:ext>
            </a:extLst>
          </p:cNvPr>
          <p:cNvSpPr>
            <a:spLocks noGrp="1"/>
          </p:cNvSpPr>
          <p:nvPr>
            <p:ph type="title"/>
          </p:nvPr>
        </p:nvSpPr>
        <p:spPr/>
        <p:txBody>
          <a:bodyPr>
            <a:normAutofit/>
          </a:bodyPr>
          <a:lstStyle/>
          <a:p>
            <a:r>
              <a:rPr lang="zh-TW" altLang="en-US" sz="3600" dirty="0"/>
              <a:t>●●政府●●系統遭駭案</a:t>
            </a:r>
            <a:endParaRPr lang="zh-TW" altLang="en-US" dirty="0"/>
          </a:p>
        </p:txBody>
      </p:sp>
      <p:graphicFrame>
        <p:nvGraphicFramePr>
          <p:cNvPr id="4" name="表格 3">
            <a:extLst>
              <a:ext uri="{FF2B5EF4-FFF2-40B4-BE49-F238E27FC236}">
                <a16:creationId xmlns:a16="http://schemas.microsoft.com/office/drawing/2014/main" id="{3DAB35A2-9C00-4E9A-A625-E2364F5EE470}"/>
              </a:ext>
            </a:extLst>
          </p:cNvPr>
          <p:cNvGraphicFramePr>
            <a:graphicFrameLocks noGrp="1"/>
          </p:cNvGraphicFramePr>
          <p:nvPr>
            <p:extLst>
              <p:ext uri="{D42A27DB-BD31-4B8C-83A1-F6EECF244321}">
                <p14:modId xmlns:p14="http://schemas.microsoft.com/office/powerpoint/2010/main" val="2402436319"/>
              </p:ext>
            </p:extLst>
          </p:nvPr>
        </p:nvGraphicFramePr>
        <p:xfrm>
          <a:off x="606388" y="3033367"/>
          <a:ext cx="7931224" cy="1483360"/>
        </p:xfrm>
        <a:graphic>
          <a:graphicData uri="http://schemas.openxmlformats.org/drawingml/2006/table">
            <a:tbl>
              <a:tblPr firstRow="1" bandRow="1">
                <a:tableStyleId>{5C22544A-7EE6-4342-B048-85BDC9FD1C3A}</a:tableStyleId>
              </a:tblPr>
              <a:tblGrid>
                <a:gridCol w="2520280">
                  <a:extLst>
                    <a:ext uri="{9D8B030D-6E8A-4147-A177-3AD203B41FA5}">
                      <a16:colId xmlns:a16="http://schemas.microsoft.com/office/drawing/2014/main" val="3978176311"/>
                    </a:ext>
                  </a:extLst>
                </a:gridCol>
                <a:gridCol w="5410944">
                  <a:extLst>
                    <a:ext uri="{9D8B030D-6E8A-4147-A177-3AD203B41FA5}">
                      <a16:colId xmlns:a16="http://schemas.microsoft.com/office/drawing/2014/main" val="1786334857"/>
                    </a:ext>
                  </a:extLst>
                </a:gridCol>
              </a:tblGrid>
              <a:tr h="370840">
                <a:tc>
                  <a:txBody>
                    <a:bodyPr/>
                    <a:lstStyle/>
                    <a:p>
                      <a:r>
                        <a:rPr lang="zh-TW" altLang="en-US" dirty="0"/>
                        <a:t>檔名</a:t>
                      </a:r>
                    </a:p>
                  </a:txBody>
                  <a:tcPr/>
                </a:tc>
                <a:tc>
                  <a:txBody>
                    <a:bodyPr/>
                    <a:lstStyle/>
                    <a:p>
                      <a:r>
                        <a:rPr lang="en-US" altLang="zh-TW"/>
                        <a:t>Hash</a:t>
                      </a:r>
                      <a:r>
                        <a:rPr lang="zh-TW" altLang="en-US"/>
                        <a:t>值</a:t>
                      </a:r>
                      <a:endParaRPr lang="zh-TW" altLang="en-US" dirty="0"/>
                    </a:p>
                  </a:txBody>
                  <a:tcPr/>
                </a:tc>
                <a:extLst>
                  <a:ext uri="{0D108BD9-81ED-4DB2-BD59-A6C34878D82A}">
                    <a16:rowId xmlns:a16="http://schemas.microsoft.com/office/drawing/2014/main" val="177089811"/>
                  </a:ext>
                </a:extLst>
              </a:tr>
              <a:tr h="370840">
                <a:tc>
                  <a:txBody>
                    <a:bodyPr/>
                    <a:lstStyle/>
                    <a:p>
                      <a:pPr marL="0" algn="l" rtl="0" eaLnBrk="1" fontAlgn="b" latinLnBrk="0" hangingPunct="1">
                        <a:lnSpc>
                          <a:spcPct val="115000"/>
                        </a:lnSpc>
                        <a:spcAft>
                          <a:spcPts val="0"/>
                        </a:spcAft>
                      </a:pPr>
                      <a:r>
                        <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NewClient0.exe</a:t>
                      </a:r>
                    </a:p>
                  </a:txBody>
                  <a:tcPr marL="9525" marR="9525" marT="9525" marB="0" anchor="b"/>
                </a:tc>
                <a:tc>
                  <a:txBody>
                    <a:bodyPr/>
                    <a:lstStyle/>
                    <a:p>
                      <a:pPr marL="0" algn="l" rtl="0" eaLnBrk="1" fontAlgn="b" latinLnBrk="0" hangingPunct="1">
                        <a:lnSpc>
                          <a:spcPct val="115000"/>
                        </a:lnSpc>
                        <a:spcAft>
                          <a:spcPts val="0"/>
                        </a:spcAft>
                      </a:pPr>
                      <a:r>
                        <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AD6C84859D413D627AC589AEDF9891707E179D6C</a:t>
                      </a:r>
                    </a:p>
                  </a:txBody>
                  <a:tcPr marL="9525" marR="9525" marT="9525" marB="0" anchor="b"/>
                </a:tc>
                <a:extLst>
                  <a:ext uri="{0D108BD9-81ED-4DB2-BD59-A6C34878D82A}">
                    <a16:rowId xmlns:a16="http://schemas.microsoft.com/office/drawing/2014/main" val="1721231"/>
                  </a:ext>
                </a:extLst>
              </a:tr>
              <a:tr h="370840">
                <a:tc>
                  <a:txBody>
                    <a:bodyPr/>
                    <a:lstStyle/>
                    <a:p>
                      <a:pPr marL="0" algn="l" rtl="0" eaLnBrk="1" fontAlgn="b" latinLnBrk="0" hangingPunct="1">
                        <a:lnSpc>
                          <a:spcPct val="115000"/>
                        </a:lnSpc>
                        <a:spcAft>
                          <a:spcPts val="0"/>
                        </a:spcAft>
                      </a:pPr>
                      <a:r>
                        <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gg.exe</a:t>
                      </a:r>
                    </a:p>
                  </a:txBody>
                  <a:tcPr marL="9525" marR="9525" marT="9525" marB="0" anchor="b"/>
                </a:tc>
                <a:tc>
                  <a:txBody>
                    <a:bodyPr/>
                    <a:lstStyle/>
                    <a:p>
                      <a:pPr marL="0" algn="l" rtl="0" eaLnBrk="1" fontAlgn="b" latinLnBrk="0" hangingPunct="1">
                        <a:lnSpc>
                          <a:spcPct val="115000"/>
                        </a:lnSpc>
                        <a:spcAft>
                          <a:spcPts val="0"/>
                        </a:spcAft>
                      </a:pPr>
                      <a:r>
                        <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495AAFC32F8F3EDDD3DA6A48EF5694330473A79E</a:t>
                      </a:r>
                    </a:p>
                  </a:txBody>
                  <a:tcPr marL="9525" marR="9525" marT="9525" marB="0" anchor="b"/>
                </a:tc>
                <a:extLst>
                  <a:ext uri="{0D108BD9-81ED-4DB2-BD59-A6C34878D82A}">
                    <a16:rowId xmlns:a16="http://schemas.microsoft.com/office/drawing/2014/main" val="512157426"/>
                  </a:ext>
                </a:extLst>
              </a:tr>
              <a:tr h="370840">
                <a:tc>
                  <a:txBody>
                    <a:bodyPr/>
                    <a:lstStyle/>
                    <a:p>
                      <a:pPr marL="0" algn="l" rtl="0" eaLnBrk="1" fontAlgn="b" latinLnBrk="0" hangingPunct="1">
                        <a:lnSpc>
                          <a:spcPct val="115000"/>
                        </a:lnSpc>
                        <a:spcAft>
                          <a:spcPts val="0"/>
                        </a:spcAft>
                      </a:pPr>
                      <a:r>
                        <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TS_7ACB.exe</a:t>
                      </a:r>
                    </a:p>
                  </a:txBody>
                  <a:tcPr marL="9525" marR="9525" marT="9525" marB="0" anchor="b"/>
                </a:tc>
                <a:tc>
                  <a:txBody>
                    <a:bodyPr/>
                    <a:lstStyle/>
                    <a:p>
                      <a:pPr marL="0" algn="l" rtl="0" eaLnBrk="1" fontAlgn="b" latinLnBrk="0" hangingPunct="1">
                        <a:lnSpc>
                          <a:spcPct val="115000"/>
                        </a:lnSpc>
                        <a:spcAft>
                          <a:spcPts val="0"/>
                        </a:spcAft>
                      </a:pPr>
                      <a:r>
                        <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1E8138CF4E00C01303E291EB05ECFB21E2A474BF</a:t>
                      </a:r>
                    </a:p>
                  </a:txBody>
                  <a:tcPr marL="9525" marR="9525" marT="9525" marB="0" anchor="b"/>
                </a:tc>
                <a:extLst>
                  <a:ext uri="{0D108BD9-81ED-4DB2-BD59-A6C34878D82A}">
                    <a16:rowId xmlns:a16="http://schemas.microsoft.com/office/drawing/2014/main" val="1163027685"/>
                  </a:ext>
                </a:extLst>
              </a:tr>
            </a:tbl>
          </a:graphicData>
        </a:graphic>
      </p:graphicFrame>
    </p:spTree>
    <p:extLst>
      <p:ext uri="{BB962C8B-B14F-4D97-AF65-F5344CB8AC3E}">
        <p14:creationId xmlns:p14="http://schemas.microsoft.com/office/powerpoint/2010/main" val="4236200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DE3CB278-B404-434A-AEA3-2BEC042BD8A1}"/>
              </a:ext>
            </a:extLst>
          </p:cNvPr>
          <p:cNvSpPr>
            <a:spLocks noGrp="1"/>
          </p:cNvSpPr>
          <p:nvPr>
            <p:ph idx="1"/>
          </p:nvPr>
        </p:nvSpPr>
        <p:spPr>
          <a:xfrm>
            <a:off x="457200" y="1654003"/>
            <a:ext cx="8229600" cy="1054918"/>
          </a:xfrm>
        </p:spPr>
        <p:txBody>
          <a:bodyPr/>
          <a:lstStyle/>
          <a:p>
            <a:r>
              <a:rPr lang="en-US" altLang="zh-TW" dirty="0" err="1"/>
              <a:t>IoC</a:t>
            </a:r>
            <a:endParaRPr lang="en-US" altLang="zh-TW" dirty="0"/>
          </a:p>
          <a:p>
            <a:pPr lvl="1"/>
            <a:r>
              <a:rPr lang="en-US" altLang="zh-TW" dirty="0"/>
              <a:t>IP</a:t>
            </a:r>
          </a:p>
        </p:txBody>
      </p:sp>
      <p:sp>
        <p:nvSpPr>
          <p:cNvPr id="3" name="標題 2">
            <a:extLst>
              <a:ext uri="{FF2B5EF4-FFF2-40B4-BE49-F238E27FC236}">
                <a16:creationId xmlns:a16="http://schemas.microsoft.com/office/drawing/2014/main" id="{D37D7AB7-E21F-4DEF-808C-4F4E28BBEC8E}"/>
              </a:ext>
            </a:extLst>
          </p:cNvPr>
          <p:cNvSpPr>
            <a:spLocks noGrp="1"/>
          </p:cNvSpPr>
          <p:nvPr>
            <p:ph type="title"/>
          </p:nvPr>
        </p:nvSpPr>
        <p:spPr/>
        <p:txBody>
          <a:bodyPr>
            <a:normAutofit/>
          </a:bodyPr>
          <a:lstStyle/>
          <a:p>
            <a:r>
              <a:rPr lang="zh-TW" altLang="en-US" sz="3600" dirty="0"/>
              <a:t>●●政府●●系統遭駭案</a:t>
            </a:r>
            <a:endParaRPr lang="zh-TW" altLang="en-US" dirty="0"/>
          </a:p>
        </p:txBody>
      </p:sp>
      <p:graphicFrame>
        <p:nvGraphicFramePr>
          <p:cNvPr id="4" name="表格 3">
            <a:extLst>
              <a:ext uri="{FF2B5EF4-FFF2-40B4-BE49-F238E27FC236}">
                <a16:creationId xmlns:a16="http://schemas.microsoft.com/office/drawing/2014/main" id="{DEBA97B5-3344-4DD8-B7D6-A06CF978EB1B}"/>
              </a:ext>
            </a:extLst>
          </p:cNvPr>
          <p:cNvGraphicFramePr>
            <a:graphicFrameLocks noGrp="1"/>
          </p:cNvGraphicFramePr>
          <p:nvPr>
            <p:extLst>
              <p:ext uri="{D42A27DB-BD31-4B8C-83A1-F6EECF244321}">
                <p14:modId xmlns:p14="http://schemas.microsoft.com/office/powerpoint/2010/main" val="914999563"/>
              </p:ext>
            </p:extLst>
          </p:nvPr>
        </p:nvGraphicFramePr>
        <p:xfrm>
          <a:off x="2339752" y="2780928"/>
          <a:ext cx="3780420" cy="3511575"/>
        </p:xfrm>
        <a:graphic>
          <a:graphicData uri="http://schemas.openxmlformats.org/drawingml/2006/table">
            <a:tbl>
              <a:tblPr firstRow="1" bandRow="1">
                <a:tableStyleId>{5C22544A-7EE6-4342-B048-85BDC9FD1C3A}</a:tableStyleId>
              </a:tblPr>
              <a:tblGrid>
                <a:gridCol w="2130782">
                  <a:extLst>
                    <a:ext uri="{9D8B030D-6E8A-4147-A177-3AD203B41FA5}">
                      <a16:colId xmlns:a16="http://schemas.microsoft.com/office/drawing/2014/main" val="3978176311"/>
                    </a:ext>
                  </a:extLst>
                </a:gridCol>
                <a:gridCol w="1649638">
                  <a:extLst>
                    <a:ext uri="{9D8B030D-6E8A-4147-A177-3AD203B41FA5}">
                      <a16:colId xmlns:a16="http://schemas.microsoft.com/office/drawing/2014/main" val="1786334857"/>
                    </a:ext>
                  </a:extLst>
                </a:gridCol>
              </a:tblGrid>
              <a:tr h="277528">
                <a:tc>
                  <a:txBody>
                    <a:bodyPr/>
                    <a:lstStyle/>
                    <a:p>
                      <a:r>
                        <a:rPr lang="en-US" altLang="zh-TW" dirty="0"/>
                        <a:t>IP</a:t>
                      </a:r>
                      <a:endParaRPr lang="zh-TW" altLang="en-US" dirty="0"/>
                    </a:p>
                  </a:txBody>
                  <a:tcPr/>
                </a:tc>
                <a:tc>
                  <a:txBody>
                    <a:bodyPr/>
                    <a:lstStyle/>
                    <a:p>
                      <a:r>
                        <a:rPr lang="zh-TW" altLang="en-US" dirty="0"/>
                        <a:t>國別</a:t>
                      </a:r>
                    </a:p>
                  </a:txBody>
                  <a:tcPr/>
                </a:tc>
                <a:extLst>
                  <a:ext uri="{0D108BD9-81ED-4DB2-BD59-A6C34878D82A}">
                    <a16:rowId xmlns:a16="http://schemas.microsoft.com/office/drawing/2014/main" val="177089811"/>
                  </a:ext>
                </a:extLst>
              </a:tr>
              <a:tr h="349535">
                <a:tc>
                  <a:txBody>
                    <a:bodyPr/>
                    <a:lstStyle/>
                    <a:p>
                      <a:pPr indent="-324485" algn="l">
                        <a:lnSpc>
                          <a:spcPts val="1600"/>
                        </a:lnSpc>
                        <a:spcAft>
                          <a:spcPts val="0"/>
                        </a:spcAft>
                      </a:pPr>
                      <a:r>
                        <a:rPr lang="en-US" sz="1600" b="0" kern="0" baseline="0">
                          <a:solidFill>
                            <a:srgbClr val="000000"/>
                          </a:solidFill>
                          <a:effectLst/>
                          <a:latin typeface="Times New Roman" panose="02020603050405020304" pitchFamily="18" charset="0"/>
                          <a:ea typeface="標楷體" panose="03000509000000000000" pitchFamily="65" charset="-120"/>
                          <a:cs typeface="Times New Roman" panose="02020603050405020304" pitchFamily="18" charset="0"/>
                        </a:rPr>
                        <a:t>206.217.136.195</a:t>
                      </a:r>
                      <a:endParaRPr lang="zh-TW" sz="4000" b="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0" algn="l" rtl="0" eaLnBrk="1" fontAlgn="b" latinLnBrk="0" hangingPunct="1">
                        <a:lnSpc>
                          <a:spcPct val="115000"/>
                        </a:lnSpc>
                        <a:spcAft>
                          <a:spcPts val="0"/>
                        </a:spcAft>
                      </a:pPr>
                      <a:r>
                        <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US</a:t>
                      </a:r>
                    </a:p>
                  </a:txBody>
                  <a:tcPr marL="9525" marR="9525" marT="9525" marB="0" anchor="ctr"/>
                </a:tc>
                <a:extLst>
                  <a:ext uri="{0D108BD9-81ED-4DB2-BD59-A6C34878D82A}">
                    <a16:rowId xmlns:a16="http://schemas.microsoft.com/office/drawing/2014/main" val="1721231"/>
                  </a:ext>
                </a:extLst>
              </a:tr>
              <a:tr h="349535">
                <a:tc>
                  <a:txBody>
                    <a:bodyPr/>
                    <a:lstStyle/>
                    <a:p>
                      <a:pPr indent="-324485" algn="l">
                        <a:lnSpc>
                          <a:spcPts val="1600"/>
                        </a:lnSpc>
                        <a:spcAft>
                          <a:spcPts val="0"/>
                        </a:spcAft>
                      </a:pPr>
                      <a:r>
                        <a:rPr lang="en-US" sz="1600" b="0" kern="0" baseline="0">
                          <a:effectLst/>
                          <a:latin typeface="Times New Roman" panose="02020603050405020304" pitchFamily="18" charset="0"/>
                          <a:ea typeface="標楷體" panose="03000509000000000000" pitchFamily="65" charset="-120"/>
                          <a:cs typeface="Times New Roman" panose="02020603050405020304" pitchFamily="18" charset="0"/>
                        </a:rPr>
                        <a:t>36.111.166.231</a:t>
                      </a:r>
                      <a:endParaRPr lang="zh-TW" sz="4000" b="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0" marR="0" lvl="0" indent="0" algn="l" defTabSz="914400" rtl="0" eaLnBrk="1" fontAlgn="b" latinLnBrk="0" hangingPunct="1">
                        <a:lnSpc>
                          <a:spcPct val="115000"/>
                        </a:lnSpc>
                        <a:spcBef>
                          <a:spcPts val="0"/>
                        </a:spcBef>
                        <a:spcAft>
                          <a:spcPts val="0"/>
                        </a:spcAft>
                        <a:buClrTx/>
                        <a:buSzTx/>
                        <a:buFontTx/>
                        <a:buNone/>
                        <a:tabLst/>
                        <a:defRPr/>
                      </a:pPr>
                      <a:r>
                        <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CN</a:t>
                      </a:r>
                    </a:p>
                  </a:txBody>
                  <a:tcPr marL="9525" marR="9525" marT="9525" marB="0" anchor="ctr"/>
                </a:tc>
                <a:extLst>
                  <a:ext uri="{0D108BD9-81ED-4DB2-BD59-A6C34878D82A}">
                    <a16:rowId xmlns:a16="http://schemas.microsoft.com/office/drawing/2014/main" val="512157426"/>
                  </a:ext>
                </a:extLst>
              </a:tr>
              <a:tr h="349535">
                <a:tc>
                  <a:txBody>
                    <a:bodyPr/>
                    <a:lstStyle/>
                    <a:p>
                      <a:pPr indent="-324485" algn="l">
                        <a:lnSpc>
                          <a:spcPts val="1600"/>
                        </a:lnSpc>
                        <a:spcAft>
                          <a:spcPts val="0"/>
                        </a:spcAft>
                      </a:pPr>
                      <a:r>
                        <a:rPr lang="en-US" sz="1600" b="0" kern="0" baseline="0">
                          <a:effectLst/>
                          <a:latin typeface="Times New Roman" panose="02020603050405020304" pitchFamily="18" charset="0"/>
                          <a:ea typeface="標楷體" panose="03000509000000000000" pitchFamily="65" charset="-120"/>
                          <a:cs typeface="Times New Roman" panose="02020603050405020304" pitchFamily="18" charset="0"/>
                        </a:rPr>
                        <a:t>39.86.145.42</a:t>
                      </a:r>
                      <a:endParaRPr lang="zh-TW" sz="4000" b="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0" marR="0" lvl="0" indent="0" algn="l" defTabSz="914400" rtl="0" eaLnBrk="1" fontAlgn="b" latinLnBrk="0" hangingPunct="1">
                        <a:lnSpc>
                          <a:spcPct val="115000"/>
                        </a:lnSpc>
                        <a:spcBef>
                          <a:spcPts val="0"/>
                        </a:spcBef>
                        <a:spcAft>
                          <a:spcPts val="0"/>
                        </a:spcAft>
                        <a:buClrTx/>
                        <a:buSzTx/>
                        <a:buFontTx/>
                        <a:buNone/>
                        <a:tabLst/>
                        <a:defRPr/>
                      </a:pPr>
                      <a:r>
                        <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CN</a:t>
                      </a:r>
                    </a:p>
                  </a:txBody>
                  <a:tcPr marL="9525" marR="9525" marT="9525" marB="0" anchor="ctr"/>
                </a:tc>
                <a:extLst>
                  <a:ext uri="{0D108BD9-81ED-4DB2-BD59-A6C34878D82A}">
                    <a16:rowId xmlns:a16="http://schemas.microsoft.com/office/drawing/2014/main" val="1163027685"/>
                  </a:ext>
                </a:extLst>
              </a:tr>
              <a:tr h="349535">
                <a:tc>
                  <a:txBody>
                    <a:bodyPr/>
                    <a:lstStyle/>
                    <a:p>
                      <a:pPr indent="-324485" algn="l">
                        <a:lnSpc>
                          <a:spcPts val="1600"/>
                        </a:lnSpc>
                        <a:spcAft>
                          <a:spcPts val="0"/>
                        </a:spcAft>
                      </a:pPr>
                      <a:r>
                        <a:rPr lang="en-US" sz="1600" b="0" kern="0" baseline="0">
                          <a:effectLst/>
                          <a:latin typeface="Times New Roman" panose="02020603050405020304" pitchFamily="18" charset="0"/>
                          <a:ea typeface="標楷體" panose="03000509000000000000" pitchFamily="65" charset="-120"/>
                          <a:cs typeface="Times New Roman" panose="02020603050405020304" pitchFamily="18" charset="0"/>
                        </a:rPr>
                        <a:t>42.180.222.120</a:t>
                      </a:r>
                      <a:endParaRPr lang="zh-TW" sz="4000" b="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0" marR="0" lvl="0" indent="0" algn="l" defTabSz="914400" rtl="0" eaLnBrk="1" fontAlgn="b" latinLnBrk="0" hangingPunct="1">
                        <a:lnSpc>
                          <a:spcPct val="115000"/>
                        </a:lnSpc>
                        <a:spcBef>
                          <a:spcPts val="0"/>
                        </a:spcBef>
                        <a:spcAft>
                          <a:spcPts val="0"/>
                        </a:spcAft>
                        <a:buClrTx/>
                        <a:buSzTx/>
                        <a:buFontTx/>
                        <a:buNone/>
                        <a:tabLst/>
                        <a:defRPr/>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CN</a:t>
                      </a:r>
                    </a:p>
                  </a:txBody>
                  <a:tcPr marL="9525" marR="9525" marT="9525" marB="0" anchor="ctr"/>
                </a:tc>
                <a:extLst>
                  <a:ext uri="{0D108BD9-81ED-4DB2-BD59-A6C34878D82A}">
                    <a16:rowId xmlns:a16="http://schemas.microsoft.com/office/drawing/2014/main" val="3039665888"/>
                  </a:ext>
                </a:extLst>
              </a:tr>
              <a:tr h="349535">
                <a:tc>
                  <a:txBody>
                    <a:bodyPr/>
                    <a:lstStyle/>
                    <a:p>
                      <a:pPr indent="-324485" algn="l">
                        <a:lnSpc>
                          <a:spcPts val="1600"/>
                        </a:lnSpc>
                        <a:spcAft>
                          <a:spcPts val="0"/>
                        </a:spcAft>
                      </a:pPr>
                      <a:r>
                        <a:rPr lang="en-US" sz="1600" b="0" kern="0" baseline="0">
                          <a:effectLst/>
                          <a:latin typeface="Times New Roman" panose="02020603050405020304" pitchFamily="18" charset="0"/>
                          <a:ea typeface="標楷體" panose="03000509000000000000" pitchFamily="65" charset="-120"/>
                          <a:cs typeface="Times New Roman" panose="02020603050405020304" pitchFamily="18" charset="0"/>
                        </a:rPr>
                        <a:t>27.213.211.109</a:t>
                      </a:r>
                      <a:endParaRPr lang="zh-TW" sz="4000" b="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0" marR="0" lvl="0" indent="0" algn="l" defTabSz="914400" rtl="0" eaLnBrk="1" fontAlgn="b" latinLnBrk="0" hangingPunct="1">
                        <a:lnSpc>
                          <a:spcPct val="115000"/>
                        </a:lnSpc>
                        <a:spcBef>
                          <a:spcPts val="0"/>
                        </a:spcBef>
                        <a:spcAft>
                          <a:spcPts val="0"/>
                        </a:spcAft>
                        <a:buClrTx/>
                        <a:buSzTx/>
                        <a:buFontTx/>
                        <a:buNone/>
                        <a:tabLst/>
                        <a:defRPr/>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CN</a:t>
                      </a:r>
                      <a:endPar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525" marR="9525" marT="9525" marB="0" anchor="ctr"/>
                </a:tc>
                <a:extLst>
                  <a:ext uri="{0D108BD9-81ED-4DB2-BD59-A6C34878D82A}">
                    <a16:rowId xmlns:a16="http://schemas.microsoft.com/office/drawing/2014/main" val="14377951"/>
                  </a:ext>
                </a:extLst>
              </a:tr>
              <a:tr h="349535">
                <a:tc>
                  <a:txBody>
                    <a:bodyPr/>
                    <a:lstStyle/>
                    <a:p>
                      <a:pPr indent="-324485" algn="l">
                        <a:lnSpc>
                          <a:spcPts val="1600"/>
                        </a:lnSpc>
                        <a:spcAft>
                          <a:spcPts val="0"/>
                        </a:spcAft>
                      </a:pPr>
                      <a:r>
                        <a:rPr lang="en-US" sz="1600" b="0" kern="0" baseline="0">
                          <a:effectLst/>
                          <a:latin typeface="Times New Roman" panose="02020603050405020304" pitchFamily="18" charset="0"/>
                          <a:ea typeface="標楷體" panose="03000509000000000000" pitchFamily="65" charset="-120"/>
                          <a:cs typeface="Times New Roman" panose="02020603050405020304" pitchFamily="18" charset="0"/>
                        </a:rPr>
                        <a:t>119.117.242.57</a:t>
                      </a:r>
                      <a:endParaRPr lang="zh-TW" sz="4000" b="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0" marR="0" lvl="0" indent="0" algn="l" defTabSz="914400" rtl="0" eaLnBrk="1" fontAlgn="b" latinLnBrk="0" hangingPunct="1">
                        <a:lnSpc>
                          <a:spcPct val="115000"/>
                        </a:lnSpc>
                        <a:spcBef>
                          <a:spcPts val="0"/>
                        </a:spcBef>
                        <a:spcAft>
                          <a:spcPts val="0"/>
                        </a:spcAft>
                        <a:buClrTx/>
                        <a:buSzTx/>
                        <a:buFontTx/>
                        <a:buNone/>
                        <a:tabLst/>
                        <a:defRPr/>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CN</a:t>
                      </a:r>
                      <a:endPar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525" marR="9525" marT="9525" marB="0" anchor="ctr"/>
                </a:tc>
                <a:extLst>
                  <a:ext uri="{0D108BD9-81ED-4DB2-BD59-A6C34878D82A}">
                    <a16:rowId xmlns:a16="http://schemas.microsoft.com/office/drawing/2014/main" val="1625434302"/>
                  </a:ext>
                </a:extLst>
              </a:tr>
              <a:tr h="349535">
                <a:tc>
                  <a:txBody>
                    <a:bodyPr/>
                    <a:lstStyle/>
                    <a:p>
                      <a:pPr indent="-324485" algn="l">
                        <a:lnSpc>
                          <a:spcPts val="1600"/>
                        </a:lnSpc>
                        <a:spcAft>
                          <a:spcPts val="0"/>
                        </a:spcAft>
                      </a:pPr>
                      <a:r>
                        <a:rPr lang="en-US" sz="1600" b="0" kern="0" baseline="0">
                          <a:effectLst/>
                          <a:latin typeface="Times New Roman" panose="02020603050405020304" pitchFamily="18" charset="0"/>
                          <a:ea typeface="標楷體" panose="03000509000000000000" pitchFamily="65" charset="-120"/>
                          <a:cs typeface="Times New Roman" panose="02020603050405020304" pitchFamily="18" charset="0"/>
                        </a:rPr>
                        <a:t>110.182.96.197</a:t>
                      </a:r>
                      <a:endParaRPr lang="zh-TW" sz="4000" b="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0" marR="0" lvl="0" indent="0" algn="l" defTabSz="914400" rtl="0" eaLnBrk="1" fontAlgn="b" latinLnBrk="0" hangingPunct="1">
                        <a:lnSpc>
                          <a:spcPct val="115000"/>
                        </a:lnSpc>
                        <a:spcBef>
                          <a:spcPts val="0"/>
                        </a:spcBef>
                        <a:spcAft>
                          <a:spcPts val="0"/>
                        </a:spcAft>
                        <a:buClrTx/>
                        <a:buSzTx/>
                        <a:buFontTx/>
                        <a:buNone/>
                        <a:tabLst/>
                        <a:defRPr/>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CN</a:t>
                      </a:r>
                      <a:endPar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525" marR="9525" marT="9525" marB="0" anchor="ctr"/>
                </a:tc>
                <a:extLst>
                  <a:ext uri="{0D108BD9-81ED-4DB2-BD59-A6C34878D82A}">
                    <a16:rowId xmlns:a16="http://schemas.microsoft.com/office/drawing/2014/main" val="349692153"/>
                  </a:ext>
                </a:extLst>
              </a:tr>
              <a:tr h="349535">
                <a:tc>
                  <a:txBody>
                    <a:bodyPr/>
                    <a:lstStyle/>
                    <a:p>
                      <a:pPr indent="-324485" algn="l">
                        <a:lnSpc>
                          <a:spcPts val="1600"/>
                        </a:lnSpc>
                        <a:spcAft>
                          <a:spcPts val="0"/>
                        </a:spcAft>
                      </a:pPr>
                      <a:r>
                        <a:rPr lang="en-US" sz="1600" b="0" kern="0" baseline="0">
                          <a:effectLst/>
                          <a:latin typeface="Times New Roman" panose="02020603050405020304" pitchFamily="18" charset="0"/>
                          <a:ea typeface="標楷體" panose="03000509000000000000" pitchFamily="65" charset="-120"/>
                          <a:cs typeface="Times New Roman" panose="02020603050405020304" pitchFamily="18" charset="0"/>
                        </a:rPr>
                        <a:t>123.9.107.15</a:t>
                      </a:r>
                      <a:endParaRPr lang="zh-TW" sz="4000" b="0" kern="100" baseline="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0" marR="0" lvl="0" indent="0" algn="l" defTabSz="914400" rtl="0" eaLnBrk="1" fontAlgn="b" latinLnBrk="0" hangingPunct="1">
                        <a:lnSpc>
                          <a:spcPct val="115000"/>
                        </a:lnSpc>
                        <a:spcBef>
                          <a:spcPts val="0"/>
                        </a:spcBef>
                        <a:spcAft>
                          <a:spcPts val="0"/>
                        </a:spcAft>
                        <a:buClrTx/>
                        <a:buSzTx/>
                        <a:buFontTx/>
                        <a:buNone/>
                        <a:tabLst/>
                        <a:defRPr/>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CN</a:t>
                      </a:r>
                      <a:endPar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9525" marR="9525" marT="9525" marB="0" anchor="ctr"/>
                </a:tc>
                <a:extLst>
                  <a:ext uri="{0D108BD9-81ED-4DB2-BD59-A6C34878D82A}">
                    <a16:rowId xmlns:a16="http://schemas.microsoft.com/office/drawing/2014/main" val="1672876531"/>
                  </a:ext>
                </a:extLst>
              </a:tr>
              <a:tr h="349535">
                <a:tc>
                  <a:txBody>
                    <a:bodyPr/>
                    <a:lstStyle/>
                    <a:p>
                      <a:pPr indent="-324485" algn="l">
                        <a:lnSpc>
                          <a:spcPts val="1600"/>
                        </a:lnSpc>
                        <a:spcAft>
                          <a:spcPts val="0"/>
                        </a:spcAft>
                      </a:pPr>
                      <a:r>
                        <a:rPr lang="en-US" sz="1600" b="0" kern="0" baseline="0" dirty="0">
                          <a:effectLst/>
                          <a:latin typeface="Times New Roman" panose="02020603050405020304" pitchFamily="18" charset="0"/>
                          <a:ea typeface="標楷體" panose="03000509000000000000" pitchFamily="65" charset="-120"/>
                          <a:cs typeface="Times New Roman" panose="02020603050405020304" pitchFamily="18" charset="0"/>
                        </a:rPr>
                        <a:t>209.250.254.15</a:t>
                      </a:r>
                      <a:endParaRPr lang="zh-TW" sz="4000" b="0" kern="100" baseline="0" dirty="0">
                        <a:effectLst/>
                        <a:latin typeface="Times New Roman" panose="02020603050405020304" pitchFamily="18" charset="0"/>
                        <a:ea typeface="標楷體" panose="03000509000000000000" pitchFamily="65" charset="-120"/>
                        <a:cs typeface="Times New Roman" panose="02020603050405020304" pitchFamily="18" charset="0"/>
                      </a:endParaRPr>
                    </a:p>
                  </a:txBody>
                  <a:tcPr marL="68580" marR="68580" marT="0" marB="0" anchor="ctr"/>
                </a:tc>
                <a:tc>
                  <a:txBody>
                    <a:bodyPr/>
                    <a:lstStyle/>
                    <a:p>
                      <a:pPr marL="0" marR="0" lvl="0" indent="0" algn="l" defTabSz="914400" rtl="0" eaLnBrk="1" fontAlgn="b" latinLnBrk="0" hangingPunct="1">
                        <a:lnSpc>
                          <a:spcPct val="115000"/>
                        </a:lnSpc>
                        <a:spcBef>
                          <a:spcPts val="0"/>
                        </a:spcBef>
                        <a:spcAft>
                          <a:spcPts val="0"/>
                        </a:spcAft>
                        <a:buClrTx/>
                        <a:buSzTx/>
                        <a:buFontTx/>
                        <a:buNone/>
                        <a:tabLst/>
                        <a:defRPr/>
                      </a:pPr>
                      <a:r>
                        <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NL</a:t>
                      </a:r>
                    </a:p>
                  </a:txBody>
                  <a:tcPr marL="9525" marR="9525" marT="9525" marB="0" anchor="ctr"/>
                </a:tc>
                <a:extLst>
                  <a:ext uri="{0D108BD9-81ED-4DB2-BD59-A6C34878D82A}">
                    <a16:rowId xmlns:a16="http://schemas.microsoft.com/office/drawing/2014/main" val="4173960449"/>
                  </a:ext>
                </a:extLst>
              </a:tr>
            </a:tbl>
          </a:graphicData>
        </a:graphic>
      </p:graphicFrame>
    </p:spTree>
    <p:extLst>
      <p:ext uri="{BB962C8B-B14F-4D97-AF65-F5344CB8AC3E}">
        <p14:creationId xmlns:p14="http://schemas.microsoft.com/office/powerpoint/2010/main" val="19681192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C695972C-AEDA-4E4F-8B71-CFEACE32D28E}"/>
              </a:ext>
            </a:extLst>
          </p:cNvPr>
          <p:cNvSpPr>
            <a:spLocks noGrp="1"/>
          </p:cNvSpPr>
          <p:nvPr>
            <p:ph idx="1"/>
          </p:nvPr>
        </p:nvSpPr>
        <p:spPr>
          <a:xfrm>
            <a:off x="457200" y="1654002"/>
            <a:ext cx="8229600" cy="4525963"/>
          </a:xfrm>
        </p:spPr>
        <p:txBody>
          <a:bodyPr/>
          <a:lstStyle/>
          <a:p>
            <a:r>
              <a:rPr lang="zh-TW" altLang="en-US" sz="2800" dirty="0"/>
              <a:t>建議及反思</a:t>
            </a:r>
            <a:endParaRPr lang="en-US" altLang="zh-TW" sz="2800" dirty="0"/>
          </a:p>
          <a:p>
            <a:pPr lvl="1"/>
            <a:r>
              <a:rPr lang="zh-TW" altLang="en-US" sz="2700" dirty="0"/>
              <a:t>政府單位因察覺系統帳號異常活動始發現此次事件；第一個入侵來源</a:t>
            </a:r>
            <a:r>
              <a:rPr lang="en-US" altLang="zh-TW" sz="2700" dirty="0"/>
              <a:t>IP</a:t>
            </a:r>
            <a:r>
              <a:rPr lang="zh-TW" altLang="en-US" sz="2700" dirty="0"/>
              <a:t>因使用陸製視訊系統，然欠缺更新，致系統存有漏洞遭駭客利用；第二個入侵來源</a:t>
            </a:r>
            <a:r>
              <a:rPr lang="en-US" altLang="zh-TW" sz="2700" dirty="0"/>
              <a:t>IP</a:t>
            </a:r>
            <a:r>
              <a:rPr lang="zh-TW" altLang="en-US" sz="2700" dirty="0"/>
              <a:t>因缺乏妥善管理，其公司內部已遭駭客入侵多年，因此事件通報始查知。</a:t>
            </a:r>
            <a:endParaRPr lang="en-US" altLang="zh-TW" sz="2700" dirty="0"/>
          </a:p>
          <a:p>
            <a:pPr lvl="1"/>
            <a:r>
              <a:rPr lang="zh-TW" altLang="en-US" sz="2700" dirty="0"/>
              <a:t>建議單位監控帳號使用情形，如有異常活動盡早通報處理；避免購置陸製且欠缺長期更新的設備，避免系統存有漏洞遭駭客入侵；對於員工或人員使用設備，應加強教育訓練，避免「人」成為資安防禦破口。</a:t>
            </a:r>
          </a:p>
        </p:txBody>
      </p:sp>
      <p:sp>
        <p:nvSpPr>
          <p:cNvPr id="3" name="標題 2">
            <a:extLst>
              <a:ext uri="{FF2B5EF4-FFF2-40B4-BE49-F238E27FC236}">
                <a16:creationId xmlns:a16="http://schemas.microsoft.com/office/drawing/2014/main" id="{E0D1FC3B-B83D-436D-809F-07341C0EA2FB}"/>
              </a:ext>
            </a:extLst>
          </p:cNvPr>
          <p:cNvSpPr>
            <a:spLocks noGrp="1"/>
          </p:cNvSpPr>
          <p:nvPr>
            <p:ph type="title"/>
          </p:nvPr>
        </p:nvSpPr>
        <p:spPr/>
        <p:txBody>
          <a:bodyPr>
            <a:normAutofit/>
          </a:bodyPr>
          <a:lstStyle/>
          <a:p>
            <a:r>
              <a:rPr lang="zh-TW" altLang="en-US" sz="3600" dirty="0"/>
              <a:t>●●政府●●系統遭駭案</a:t>
            </a:r>
            <a:endParaRPr lang="zh-TW" altLang="en-US" dirty="0"/>
          </a:p>
        </p:txBody>
      </p:sp>
    </p:spTree>
    <p:extLst>
      <p:ext uri="{BB962C8B-B14F-4D97-AF65-F5344CB8AC3E}">
        <p14:creationId xmlns:p14="http://schemas.microsoft.com/office/powerpoint/2010/main" val="11891131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72F26D70-4A97-4DFE-A389-7CCED1BE2918}"/>
              </a:ext>
            </a:extLst>
          </p:cNvPr>
          <p:cNvSpPr>
            <a:spLocks noGrp="1"/>
          </p:cNvSpPr>
          <p:nvPr>
            <p:ph idx="1"/>
          </p:nvPr>
        </p:nvSpPr>
        <p:spPr/>
        <p:txBody>
          <a:bodyPr/>
          <a:lstStyle/>
          <a:p>
            <a:r>
              <a:rPr lang="en-US" altLang="zh-TW" dirty="0"/>
              <a:t>114</a:t>
            </a:r>
            <a:r>
              <a:rPr lang="zh-TW" altLang="en-US" dirty="0"/>
              <a:t>年</a:t>
            </a:r>
            <a:r>
              <a:rPr lang="en-US" altLang="zh-TW" dirty="0"/>
              <a:t>3</a:t>
            </a:r>
            <a:r>
              <a:rPr lang="zh-TW" altLang="en-US" dirty="0"/>
              <a:t>月上旬，●●局通報其管轄下部分學校行政單位老師收到來自台南某大學郵件帳號寄發社交工程郵件，該郵件有意竊取使用者帳號密碼。</a:t>
            </a:r>
            <a:endParaRPr lang="en-US" altLang="zh-TW" dirty="0"/>
          </a:p>
          <a:p>
            <a:endParaRPr lang="en-US" altLang="zh-TW" dirty="0"/>
          </a:p>
          <a:p>
            <a:r>
              <a:rPr lang="zh-TW" altLang="en-US" dirty="0"/>
              <a:t>因寄件來源為公立大學，本局收到通報後，立案進行追查。</a:t>
            </a:r>
          </a:p>
        </p:txBody>
      </p:sp>
      <p:sp>
        <p:nvSpPr>
          <p:cNvPr id="3" name="標題 2">
            <a:extLst>
              <a:ext uri="{FF2B5EF4-FFF2-40B4-BE49-F238E27FC236}">
                <a16:creationId xmlns:a16="http://schemas.microsoft.com/office/drawing/2014/main" id="{55CC3514-9073-42E2-AF65-CEFD268E2797}"/>
              </a:ext>
            </a:extLst>
          </p:cNvPr>
          <p:cNvSpPr>
            <a:spLocks noGrp="1"/>
          </p:cNvSpPr>
          <p:nvPr>
            <p:ph type="title"/>
          </p:nvPr>
        </p:nvSpPr>
        <p:spPr/>
        <p:txBody>
          <a:bodyPr>
            <a:normAutofit/>
          </a:bodyPr>
          <a:lstStyle/>
          <a:p>
            <a:r>
              <a:rPr lang="zh-TW" altLang="en-US" dirty="0"/>
              <a:t>●●局遭社交工程郵件攻擊案</a:t>
            </a:r>
          </a:p>
        </p:txBody>
      </p:sp>
    </p:spTree>
    <p:extLst>
      <p:ext uri="{BB962C8B-B14F-4D97-AF65-F5344CB8AC3E}">
        <p14:creationId xmlns:p14="http://schemas.microsoft.com/office/powerpoint/2010/main" val="29508457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7750AC94-AB58-4C57-A4F6-7D0300714AEC}"/>
              </a:ext>
            </a:extLst>
          </p:cNvPr>
          <p:cNvSpPr>
            <a:spLocks noGrp="1"/>
          </p:cNvSpPr>
          <p:nvPr>
            <p:ph idx="1"/>
          </p:nvPr>
        </p:nvSpPr>
        <p:spPr/>
        <p:txBody>
          <a:bodyPr/>
          <a:lstStyle/>
          <a:p>
            <a:r>
              <a:rPr lang="zh-TW" altLang="en-US" dirty="0"/>
              <a:t>此次分享案件內容皆為本局</a:t>
            </a:r>
            <a:r>
              <a:rPr lang="en-US" altLang="zh-TW" dirty="0"/>
              <a:t>115</a:t>
            </a:r>
            <a:r>
              <a:rPr lang="zh-TW" altLang="en-US" dirty="0"/>
              <a:t>年第</a:t>
            </a:r>
            <a:r>
              <a:rPr lang="en-US" altLang="zh-TW" dirty="0"/>
              <a:t>1</a:t>
            </a:r>
            <a:r>
              <a:rPr lang="zh-TW" altLang="en-US"/>
              <a:t>季結案案件</a:t>
            </a:r>
            <a:r>
              <a:rPr lang="zh-TW" altLang="en-US" dirty="0"/>
              <a:t>，相關內容僅分享本局簽辦</a:t>
            </a:r>
            <a:r>
              <a:rPr lang="en-US" altLang="zh-TW" dirty="0"/>
              <a:t>MOU</a:t>
            </a:r>
            <a:r>
              <a:rPr lang="zh-TW" altLang="en-US" dirty="0"/>
              <a:t>單位情資交流或資安宣導使用，切勿挪作他用。</a:t>
            </a:r>
            <a:endParaRPr lang="en-US" altLang="zh-TW" dirty="0"/>
          </a:p>
          <a:p>
            <a:endParaRPr lang="en-US" altLang="zh-TW" dirty="0"/>
          </a:p>
          <a:p>
            <a:r>
              <a:rPr lang="zh-TW" altLang="en-US" dirty="0"/>
              <a:t>為保護受駭單位，相關案名及單位皆去識別化。</a:t>
            </a:r>
          </a:p>
        </p:txBody>
      </p:sp>
      <p:sp>
        <p:nvSpPr>
          <p:cNvPr id="3" name="標題 2">
            <a:extLst>
              <a:ext uri="{FF2B5EF4-FFF2-40B4-BE49-F238E27FC236}">
                <a16:creationId xmlns:a16="http://schemas.microsoft.com/office/drawing/2014/main" id="{A6429BA5-067B-465D-90FC-290BA99D07C6}"/>
              </a:ext>
            </a:extLst>
          </p:cNvPr>
          <p:cNvSpPr>
            <a:spLocks noGrp="1"/>
          </p:cNvSpPr>
          <p:nvPr>
            <p:ph type="title"/>
          </p:nvPr>
        </p:nvSpPr>
        <p:spPr/>
        <p:txBody>
          <a:bodyPr/>
          <a:lstStyle/>
          <a:p>
            <a:r>
              <a:rPr lang="zh-TW" altLang="en-US" dirty="0"/>
              <a:t>注意事項</a:t>
            </a:r>
          </a:p>
        </p:txBody>
      </p:sp>
    </p:spTree>
    <p:extLst>
      <p:ext uri="{BB962C8B-B14F-4D97-AF65-F5344CB8AC3E}">
        <p14:creationId xmlns:p14="http://schemas.microsoft.com/office/powerpoint/2010/main" val="17355227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FAA2C436-1A4F-4E5C-8BBB-7AA47C151BCB}"/>
              </a:ext>
            </a:extLst>
          </p:cNvPr>
          <p:cNvSpPr>
            <a:spLocks noGrp="1"/>
          </p:cNvSpPr>
          <p:nvPr>
            <p:ph idx="1"/>
          </p:nvPr>
        </p:nvSpPr>
        <p:spPr/>
        <p:txBody>
          <a:bodyPr/>
          <a:lstStyle/>
          <a:p>
            <a:r>
              <a:rPr lang="en-US" altLang="zh-TW" dirty="0"/>
              <a:t>114</a:t>
            </a:r>
            <a:r>
              <a:rPr lang="zh-TW" altLang="en-US" dirty="0"/>
              <a:t>年</a:t>
            </a:r>
            <a:r>
              <a:rPr lang="en-US" altLang="zh-TW" dirty="0"/>
              <a:t>3</a:t>
            </a:r>
            <a:r>
              <a:rPr lang="zh-TW" altLang="en-US" dirty="0"/>
              <a:t>月下旬前往台南某大學進行調查，查知寄發信件為該校已畢業校友，經協商取得該員事發當時相關登出入紀錄，過濾出</a:t>
            </a:r>
            <a:r>
              <a:rPr lang="en-US" altLang="zh-TW" dirty="0"/>
              <a:t>3</a:t>
            </a:r>
            <a:r>
              <a:rPr lang="zh-TW" altLang="en-US" dirty="0"/>
              <a:t>個國內</a:t>
            </a:r>
            <a:r>
              <a:rPr lang="en-US" altLang="zh-TW" dirty="0"/>
              <a:t>IP</a:t>
            </a:r>
            <a:r>
              <a:rPr lang="zh-TW" altLang="en-US" dirty="0"/>
              <a:t>，續查為國內某</a:t>
            </a:r>
            <a:r>
              <a:rPr lang="en-US" altLang="zh-TW" dirty="0"/>
              <a:t>VPS</a:t>
            </a:r>
            <a:r>
              <a:rPr lang="zh-TW" altLang="en-US" dirty="0"/>
              <a:t>業者所有，遂向該業者調取相關資料。</a:t>
            </a:r>
            <a:endParaRPr lang="en-US" altLang="zh-TW" dirty="0"/>
          </a:p>
          <a:p>
            <a:endParaRPr lang="en-US" altLang="zh-TW" dirty="0"/>
          </a:p>
          <a:p>
            <a:r>
              <a:rPr lang="zh-TW" altLang="en-US" dirty="0"/>
              <a:t>分析</a:t>
            </a:r>
            <a:r>
              <a:rPr lang="en-US" altLang="zh-TW" dirty="0"/>
              <a:t>VPS</a:t>
            </a:r>
            <a:r>
              <a:rPr lang="zh-TW" altLang="en-US" dirty="0"/>
              <a:t>業者提供資料查知，該</a:t>
            </a:r>
            <a:r>
              <a:rPr lang="en-US" altLang="zh-TW" dirty="0"/>
              <a:t>3</a:t>
            </a:r>
            <a:r>
              <a:rPr lang="zh-TW" altLang="en-US" dirty="0"/>
              <a:t>個</a:t>
            </a:r>
            <a:r>
              <a:rPr lang="en-US" altLang="zh-TW" dirty="0"/>
              <a:t>IP</a:t>
            </a:r>
            <a:r>
              <a:rPr lang="zh-TW" altLang="en-US" dirty="0"/>
              <a:t>對應</a:t>
            </a:r>
            <a:r>
              <a:rPr lang="en-US" altLang="zh-TW" dirty="0"/>
              <a:t>1</a:t>
            </a:r>
            <a:r>
              <a:rPr lang="zh-TW" altLang="en-US" dirty="0"/>
              <a:t>臺虛擬機，租用者為中國青●科技公司，該公司提供中國使用者租用臺灣</a:t>
            </a:r>
            <a:r>
              <a:rPr lang="en-US" altLang="zh-TW" dirty="0" err="1"/>
              <a:t>Hinet</a:t>
            </a:r>
            <a:r>
              <a:rPr lang="zh-TW" altLang="en-US" dirty="0"/>
              <a:t>相關服務。由此推判駭客應是來自中國，其租用中國業者提供服務，入侵台南某大學，利用取得帳號散布釣魚郵件，意圖竊取更多教育單位教師帳號。</a:t>
            </a:r>
            <a:endParaRPr lang="en-US" altLang="zh-TW" dirty="0"/>
          </a:p>
          <a:p>
            <a:pPr marL="109537" indent="0">
              <a:buNone/>
            </a:pPr>
            <a:endParaRPr lang="zh-TW" altLang="en-US" dirty="0"/>
          </a:p>
        </p:txBody>
      </p:sp>
      <p:sp>
        <p:nvSpPr>
          <p:cNvPr id="3" name="標題 2">
            <a:extLst>
              <a:ext uri="{FF2B5EF4-FFF2-40B4-BE49-F238E27FC236}">
                <a16:creationId xmlns:a16="http://schemas.microsoft.com/office/drawing/2014/main" id="{DEC03653-9B9D-473C-99CA-00B0F4239F7C}"/>
              </a:ext>
            </a:extLst>
          </p:cNvPr>
          <p:cNvSpPr>
            <a:spLocks noGrp="1"/>
          </p:cNvSpPr>
          <p:nvPr>
            <p:ph type="title"/>
          </p:nvPr>
        </p:nvSpPr>
        <p:spPr/>
        <p:txBody>
          <a:bodyPr/>
          <a:lstStyle/>
          <a:p>
            <a:r>
              <a:rPr lang="zh-TW" altLang="en-US" dirty="0"/>
              <a:t>●●局遭社交工程郵件攻擊案</a:t>
            </a:r>
          </a:p>
        </p:txBody>
      </p:sp>
    </p:spTree>
    <p:extLst>
      <p:ext uri="{BB962C8B-B14F-4D97-AF65-F5344CB8AC3E}">
        <p14:creationId xmlns:p14="http://schemas.microsoft.com/office/powerpoint/2010/main" val="14717953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0748A237-74B3-4D51-8AB6-25EE6F1FA24D}"/>
              </a:ext>
            </a:extLst>
          </p:cNvPr>
          <p:cNvSpPr>
            <a:spLocks noGrp="1"/>
          </p:cNvSpPr>
          <p:nvPr>
            <p:ph type="title"/>
          </p:nvPr>
        </p:nvSpPr>
        <p:spPr/>
        <p:txBody>
          <a:bodyPr/>
          <a:lstStyle/>
          <a:p>
            <a:r>
              <a:rPr lang="zh-TW" altLang="en-US" dirty="0"/>
              <a:t>●●局遭社交工程郵件攻擊案</a:t>
            </a:r>
          </a:p>
        </p:txBody>
      </p:sp>
      <p:pic>
        <p:nvPicPr>
          <p:cNvPr id="4" name="Picture 2" descr="神秘的电脑黑客人物插画, 駭客, 駭客攻擊, 匿名的向量圖案素材免費下載，PNG，EPS和AI素材下載- Pngtree">
            <a:extLst>
              <a:ext uri="{FF2B5EF4-FFF2-40B4-BE49-F238E27FC236}">
                <a16:creationId xmlns:a16="http://schemas.microsoft.com/office/drawing/2014/main" id="{E0F3567E-EE5D-41F3-A4F2-844187DAF26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547" t="19095" r="17839" b="17785"/>
          <a:stretch/>
        </p:blipFill>
        <p:spPr bwMode="auto">
          <a:xfrm>
            <a:off x="390964" y="3551204"/>
            <a:ext cx="828092" cy="891736"/>
          </a:xfrm>
          <a:prstGeom prst="rect">
            <a:avLst/>
          </a:prstGeom>
          <a:noFill/>
          <a:extLst>
            <a:ext uri="{909E8E84-426E-40DD-AFC4-6F175D3DCCD1}">
              <a14:hiddenFill xmlns:a14="http://schemas.microsoft.com/office/drawing/2010/main">
                <a:solidFill>
                  <a:srgbClr val="FFFFFF"/>
                </a:solidFill>
              </a14:hiddenFill>
            </a:ext>
          </a:extLst>
        </p:spPr>
      </p:pic>
      <p:pic>
        <p:nvPicPr>
          <p:cNvPr id="5" name="圖形 4" descr="雲">
            <a:extLst>
              <a:ext uri="{FF2B5EF4-FFF2-40B4-BE49-F238E27FC236}">
                <a16:creationId xmlns:a16="http://schemas.microsoft.com/office/drawing/2014/main" id="{A6E5B7CE-BF07-4170-BBE3-EE664DADBD5B}"/>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23979" b="23979"/>
          <a:stretch/>
        </p:blipFill>
        <p:spPr>
          <a:xfrm>
            <a:off x="2133222" y="3429000"/>
            <a:ext cx="1937094" cy="1008113"/>
          </a:xfrm>
          <a:prstGeom prst="rect">
            <a:avLst/>
          </a:prstGeom>
        </p:spPr>
      </p:pic>
      <p:pic>
        <p:nvPicPr>
          <p:cNvPr id="6" name="圖形 5" descr="資料庫">
            <a:extLst>
              <a:ext uri="{FF2B5EF4-FFF2-40B4-BE49-F238E27FC236}">
                <a16:creationId xmlns:a16="http://schemas.microsoft.com/office/drawing/2014/main" id="{0A4DFBCB-44CF-414D-AFFC-FFEE82E97FF9}"/>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98501" y="3560142"/>
            <a:ext cx="601216" cy="601216"/>
          </a:xfrm>
          <a:prstGeom prst="rect">
            <a:avLst/>
          </a:prstGeom>
        </p:spPr>
      </p:pic>
      <p:sp>
        <p:nvSpPr>
          <p:cNvPr id="7" name="矩形 6">
            <a:extLst>
              <a:ext uri="{FF2B5EF4-FFF2-40B4-BE49-F238E27FC236}">
                <a16:creationId xmlns:a16="http://schemas.microsoft.com/office/drawing/2014/main" id="{D12FAF29-C00A-46BE-AB84-6208E7EA9B75}"/>
              </a:ext>
            </a:extLst>
          </p:cNvPr>
          <p:cNvSpPr/>
          <p:nvPr/>
        </p:nvSpPr>
        <p:spPr>
          <a:xfrm>
            <a:off x="2286570" y="4089352"/>
            <a:ext cx="1585690" cy="307777"/>
          </a:xfrm>
          <a:prstGeom prst="rect">
            <a:avLst/>
          </a:prstGeom>
        </p:spPr>
        <p:txBody>
          <a:bodyPr wrap="none">
            <a:spAutoFit/>
          </a:bodyPr>
          <a:lstStyle/>
          <a:p>
            <a:pPr algn="ctr"/>
            <a:r>
              <a:rPr lang="zh-TW" altLang="en-US" sz="1400" dirty="0"/>
              <a:t>臺灣</a:t>
            </a:r>
            <a:r>
              <a:rPr lang="en-US" altLang="zh-TW" sz="1400" dirty="0"/>
              <a:t>VPS</a:t>
            </a:r>
            <a:r>
              <a:rPr lang="zh-TW" altLang="en-US" sz="1400" dirty="0"/>
              <a:t>業者主機</a:t>
            </a:r>
            <a:endParaRPr lang="en-US" altLang="zh-TW" sz="1400" dirty="0"/>
          </a:p>
        </p:txBody>
      </p:sp>
      <p:cxnSp>
        <p:nvCxnSpPr>
          <p:cNvPr id="8" name="直線單箭頭接點 7">
            <a:extLst>
              <a:ext uri="{FF2B5EF4-FFF2-40B4-BE49-F238E27FC236}">
                <a16:creationId xmlns:a16="http://schemas.microsoft.com/office/drawing/2014/main" id="{12F0E837-353E-498C-9D3B-AC4F674DF7C7}"/>
              </a:ext>
            </a:extLst>
          </p:cNvPr>
          <p:cNvCxnSpPr>
            <a:cxnSpLocks/>
            <a:stCxn id="4" idx="3"/>
          </p:cNvCxnSpPr>
          <p:nvPr/>
        </p:nvCxnSpPr>
        <p:spPr>
          <a:xfrm>
            <a:off x="1219056" y="3997072"/>
            <a:ext cx="1067514" cy="799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文字方塊 8">
            <a:extLst>
              <a:ext uri="{FF2B5EF4-FFF2-40B4-BE49-F238E27FC236}">
                <a16:creationId xmlns:a16="http://schemas.microsoft.com/office/drawing/2014/main" id="{FD03F2CF-7B60-4601-B3ED-FCAF473A00A4}"/>
              </a:ext>
            </a:extLst>
          </p:cNvPr>
          <p:cNvSpPr txBox="1"/>
          <p:nvPr/>
        </p:nvSpPr>
        <p:spPr>
          <a:xfrm>
            <a:off x="1115616" y="3429000"/>
            <a:ext cx="684076" cy="369332"/>
          </a:xfrm>
          <a:prstGeom prst="rect">
            <a:avLst/>
          </a:prstGeom>
          <a:noFill/>
        </p:spPr>
        <p:txBody>
          <a:bodyPr wrap="square" rtlCol="0">
            <a:spAutoFit/>
          </a:bodyPr>
          <a:lstStyle/>
          <a:p>
            <a:r>
              <a:rPr lang="zh-TW" altLang="en-US" dirty="0"/>
              <a:t>入侵</a:t>
            </a:r>
          </a:p>
        </p:txBody>
      </p:sp>
      <p:pic>
        <p:nvPicPr>
          <p:cNvPr id="29" name="圖形 28" descr="雲">
            <a:extLst>
              <a:ext uri="{FF2B5EF4-FFF2-40B4-BE49-F238E27FC236}">
                <a16:creationId xmlns:a16="http://schemas.microsoft.com/office/drawing/2014/main" id="{9567F8C2-7162-475D-B830-B05F2ACCF73B}"/>
              </a:ext>
            </a:extLst>
          </p:cNvPr>
          <p:cNvPicPr>
            <a:picLocks noChangeAspect="1"/>
          </p:cNvPicPr>
          <p:nvPr/>
        </p:nvPicPr>
        <p:blipFill rotWithShape="1">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t="23979" b="23979"/>
          <a:stretch/>
        </p:blipFill>
        <p:spPr>
          <a:xfrm>
            <a:off x="2133222" y="5373216"/>
            <a:ext cx="1937094" cy="1008113"/>
          </a:xfrm>
          <a:prstGeom prst="rect">
            <a:avLst/>
          </a:prstGeom>
        </p:spPr>
      </p:pic>
      <p:pic>
        <p:nvPicPr>
          <p:cNvPr id="30" name="圖形 29" descr="資料庫">
            <a:extLst>
              <a:ext uri="{FF2B5EF4-FFF2-40B4-BE49-F238E27FC236}">
                <a16:creationId xmlns:a16="http://schemas.microsoft.com/office/drawing/2014/main" id="{86E075D5-AC5A-4F15-B9F2-2AF907A7D95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698501" y="5504358"/>
            <a:ext cx="601216" cy="601216"/>
          </a:xfrm>
          <a:prstGeom prst="rect">
            <a:avLst/>
          </a:prstGeom>
        </p:spPr>
      </p:pic>
      <p:sp>
        <p:nvSpPr>
          <p:cNvPr id="32" name="矩形 31">
            <a:extLst>
              <a:ext uri="{FF2B5EF4-FFF2-40B4-BE49-F238E27FC236}">
                <a16:creationId xmlns:a16="http://schemas.microsoft.com/office/drawing/2014/main" id="{0C603F6A-4DF7-45F8-9FCC-422A10537CE4}"/>
              </a:ext>
            </a:extLst>
          </p:cNvPr>
          <p:cNvSpPr/>
          <p:nvPr/>
        </p:nvSpPr>
        <p:spPr>
          <a:xfrm>
            <a:off x="2448473" y="6033568"/>
            <a:ext cx="1261884" cy="307777"/>
          </a:xfrm>
          <a:prstGeom prst="rect">
            <a:avLst/>
          </a:prstGeom>
        </p:spPr>
        <p:txBody>
          <a:bodyPr wrap="none">
            <a:spAutoFit/>
          </a:bodyPr>
          <a:lstStyle/>
          <a:p>
            <a:pPr algn="ctr"/>
            <a:r>
              <a:rPr lang="zh-TW" altLang="en-US" sz="1400" dirty="0"/>
              <a:t>中國雲端業者</a:t>
            </a:r>
            <a:endParaRPr lang="en-US" altLang="zh-TW" sz="1400" dirty="0"/>
          </a:p>
        </p:txBody>
      </p:sp>
      <p:cxnSp>
        <p:nvCxnSpPr>
          <p:cNvPr id="33" name="直線單箭頭接點 32">
            <a:extLst>
              <a:ext uri="{FF2B5EF4-FFF2-40B4-BE49-F238E27FC236}">
                <a16:creationId xmlns:a16="http://schemas.microsoft.com/office/drawing/2014/main" id="{C3121E4A-F5CF-42CD-8A34-971865BB4206}"/>
              </a:ext>
            </a:extLst>
          </p:cNvPr>
          <p:cNvCxnSpPr>
            <a:cxnSpLocks/>
            <a:stCxn id="29" idx="0"/>
          </p:cNvCxnSpPr>
          <p:nvPr/>
        </p:nvCxnSpPr>
        <p:spPr>
          <a:xfrm flipV="1">
            <a:off x="3101769" y="4568255"/>
            <a:ext cx="0" cy="804961"/>
          </a:xfrm>
          <a:prstGeom prst="straightConnector1">
            <a:avLst/>
          </a:prstGeom>
          <a:ln w="38100">
            <a:solidFill>
              <a:srgbClr val="FFC000"/>
            </a:solidFill>
            <a:tailEnd type="triangle"/>
          </a:ln>
        </p:spPr>
        <p:style>
          <a:lnRef idx="1">
            <a:schemeClr val="accent1"/>
          </a:lnRef>
          <a:fillRef idx="0">
            <a:schemeClr val="accent1"/>
          </a:fillRef>
          <a:effectRef idx="0">
            <a:schemeClr val="accent1"/>
          </a:effectRef>
          <a:fontRef idx="minor">
            <a:schemeClr val="tx1"/>
          </a:fontRef>
        </p:style>
      </p:cxnSp>
      <p:sp>
        <p:nvSpPr>
          <p:cNvPr id="19" name="文字方塊 18">
            <a:extLst>
              <a:ext uri="{FF2B5EF4-FFF2-40B4-BE49-F238E27FC236}">
                <a16:creationId xmlns:a16="http://schemas.microsoft.com/office/drawing/2014/main" id="{2D64875C-A4C5-4248-87BF-D90CB127EF97}"/>
              </a:ext>
            </a:extLst>
          </p:cNvPr>
          <p:cNvSpPr txBox="1"/>
          <p:nvPr/>
        </p:nvSpPr>
        <p:spPr>
          <a:xfrm>
            <a:off x="3419872" y="4797152"/>
            <a:ext cx="650438" cy="369332"/>
          </a:xfrm>
          <a:prstGeom prst="rect">
            <a:avLst/>
          </a:prstGeom>
          <a:noFill/>
        </p:spPr>
        <p:txBody>
          <a:bodyPr wrap="square" rtlCol="0">
            <a:spAutoFit/>
          </a:bodyPr>
          <a:lstStyle/>
          <a:p>
            <a:r>
              <a:rPr lang="zh-TW" altLang="en-US" dirty="0"/>
              <a:t>租用</a:t>
            </a:r>
          </a:p>
        </p:txBody>
      </p:sp>
      <p:cxnSp>
        <p:nvCxnSpPr>
          <p:cNvPr id="34" name="直線單箭頭接點 33">
            <a:extLst>
              <a:ext uri="{FF2B5EF4-FFF2-40B4-BE49-F238E27FC236}">
                <a16:creationId xmlns:a16="http://schemas.microsoft.com/office/drawing/2014/main" id="{DA4A3CE6-A358-4382-A4C3-B1982E8CC67F}"/>
              </a:ext>
            </a:extLst>
          </p:cNvPr>
          <p:cNvCxnSpPr>
            <a:cxnSpLocks/>
          </p:cNvCxnSpPr>
          <p:nvPr/>
        </p:nvCxnSpPr>
        <p:spPr>
          <a:xfrm>
            <a:off x="4083553" y="3996575"/>
            <a:ext cx="1064511"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6" name="矩形: 圓角 35">
            <a:extLst>
              <a:ext uri="{FF2B5EF4-FFF2-40B4-BE49-F238E27FC236}">
                <a16:creationId xmlns:a16="http://schemas.microsoft.com/office/drawing/2014/main" id="{508C3A8C-63FC-40CD-9F21-72FBF1625881}"/>
              </a:ext>
            </a:extLst>
          </p:cNvPr>
          <p:cNvSpPr/>
          <p:nvPr/>
        </p:nvSpPr>
        <p:spPr>
          <a:xfrm>
            <a:off x="5161301" y="2917439"/>
            <a:ext cx="1646683" cy="2241532"/>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7" name="文字方塊 36">
            <a:extLst>
              <a:ext uri="{FF2B5EF4-FFF2-40B4-BE49-F238E27FC236}">
                <a16:creationId xmlns:a16="http://schemas.microsoft.com/office/drawing/2014/main" id="{E69BCF40-1797-4750-B458-014B5E501274}"/>
              </a:ext>
            </a:extLst>
          </p:cNvPr>
          <p:cNvSpPr txBox="1"/>
          <p:nvPr/>
        </p:nvSpPr>
        <p:spPr>
          <a:xfrm>
            <a:off x="5336023" y="3002916"/>
            <a:ext cx="1297238" cy="307777"/>
          </a:xfrm>
          <a:prstGeom prst="rect">
            <a:avLst/>
          </a:prstGeom>
          <a:noFill/>
        </p:spPr>
        <p:txBody>
          <a:bodyPr wrap="square" rtlCol="0">
            <a:spAutoFit/>
          </a:bodyPr>
          <a:lstStyle/>
          <a:p>
            <a:r>
              <a:rPr lang="zh-TW" altLang="en-US" sz="1400" dirty="0"/>
              <a:t>台南某大學</a:t>
            </a:r>
          </a:p>
        </p:txBody>
      </p:sp>
      <p:pic>
        <p:nvPicPr>
          <p:cNvPr id="38" name="圖形 37" descr="資料庫">
            <a:extLst>
              <a:ext uri="{FF2B5EF4-FFF2-40B4-BE49-F238E27FC236}">
                <a16:creationId xmlns:a16="http://schemas.microsoft.com/office/drawing/2014/main" id="{5F773C37-3531-4334-9071-88E7398AD798}"/>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741937" y="3704456"/>
            <a:ext cx="601216" cy="601216"/>
          </a:xfrm>
          <a:prstGeom prst="rect">
            <a:avLst/>
          </a:prstGeom>
        </p:spPr>
      </p:pic>
      <p:sp>
        <p:nvSpPr>
          <p:cNvPr id="39" name="矩形 38">
            <a:extLst>
              <a:ext uri="{FF2B5EF4-FFF2-40B4-BE49-F238E27FC236}">
                <a16:creationId xmlns:a16="http://schemas.microsoft.com/office/drawing/2014/main" id="{B5D59523-4EAE-4011-8756-323BF4F553BF}"/>
              </a:ext>
            </a:extLst>
          </p:cNvPr>
          <p:cNvSpPr/>
          <p:nvPr/>
        </p:nvSpPr>
        <p:spPr>
          <a:xfrm>
            <a:off x="5380982" y="4280673"/>
            <a:ext cx="1261884" cy="307777"/>
          </a:xfrm>
          <a:prstGeom prst="rect">
            <a:avLst/>
          </a:prstGeom>
        </p:spPr>
        <p:txBody>
          <a:bodyPr wrap="none">
            <a:spAutoFit/>
          </a:bodyPr>
          <a:lstStyle/>
          <a:p>
            <a:pPr algn="ctr"/>
            <a:r>
              <a:rPr lang="zh-TW" altLang="en-US" sz="1400" dirty="0"/>
              <a:t>郵件伺服主機</a:t>
            </a:r>
            <a:endParaRPr lang="en-US" altLang="zh-TW" sz="1400" dirty="0"/>
          </a:p>
        </p:txBody>
      </p:sp>
      <p:pic>
        <p:nvPicPr>
          <p:cNvPr id="46" name="圖形 45" descr="畢業帽">
            <a:extLst>
              <a:ext uri="{FF2B5EF4-FFF2-40B4-BE49-F238E27FC236}">
                <a16:creationId xmlns:a16="http://schemas.microsoft.com/office/drawing/2014/main" id="{9656C157-461E-4467-8B76-692A4CD1E187}"/>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165760" y="3230591"/>
            <a:ext cx="575507" cy="575507"/>
          </a:xfrm>
          <a:prstGeom prst="rect">
            <a:avLst/>
          </a:prstGeom>
        </p:spPr>
      </p:pic>
      <p:sp>
        <p:nvSpPr>
          <p:cNvPr id="47" name="矩形 46">
            <a:extLst>
              <a:ext uri="{FF2B5EF4-FFF2-40B4-BE49-F238E27FC236}">
                <a16:creationId xmlns:a16="http://schemas.microsoft.com/office/drawing/2014/main" id="{7CBA83EB-2DB1-4B4D-B16A-44BB92626651}"/>
              </a:ext>
            </a:extLst>
          </p:cNvPr>
          <p:cNvSpPr/>
          <p:nvPr/>
        </p:nvSpPr>
        <p:spPr>
          <a:xfrm>
            <a:off x="6170042" y="3625300"/>
            <a:ext cx="753747" cy="523220"/>
          </a:xfrm>
          <a:prstGeom prst="rect">
            <a:avLst/>
          </a:prstGeom>
        </p:spPr>
        <p:txBody>
          <a:bodyPr wrap="square">
            <a:spAutoFit/>
          </a:bodyPr>
          <a:lstStyle/>
          <a:p>
            <a:pPr algn="ctr"/>
            <a:r>
              <a:rPr lang="zh-TW" altLang="en-US" sz="1400" dirty="0"/>
              <a:t>簡姓校友帳號</a:t>
            </a:r>
            <a:endParaRPr lang="en-US" altLang="zh-TW" sz="1400" dirty="0"/>
          </a:p>
        </p:txBody>
      </p:sp>
      <p:cxnSp>
        <p:nvCxnSpPr>
          <p:cNvPr id="49" name="直線單箭頭接點 48">
            <a:extLst>
              <a:ext uri="{FF2B5EF4-FFF2-40B4-BE49-F238E27FC236}">
                <a16:creationId xmlns:a16="http://schemas.microsoft.com/office/drawing/2014/main" id="{565C35DB-7F00-4FAB-B1E4-6249A04CE0C1}"/>
              </a:ext>
            </a:extLst>
          </p:cNvPr>
          <p:cNvCxnSpPr/>
          <p:nvPr/>
        </p:nvCxnSpPr>
        <p:spPr>
          <a:xfrm flipV="1">
            <a:off x="6923789" y="2852936"/>
            <a:ext cx="600539" cy="85152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1" name="直線單箭頭接點 50">
            <a:extLst>
              <a:ext uri="{FF2B5EF4-FFF2-40B4-BE49-F238E27FC236}">
                <a16:creationId xmlns:a16="http://schemas.microsoft.com/office/drawing/2014/main" id="{DAA29F66-CED5-4B8D-BB49-359CACF7AA97}"/>
              </a:ext>
            </a:extLst>
          </p:cNvPr>
          <p:cNvCxnSpPr>
            <a:cxnSpLocks/>
          </p:cNvCxnSpPr>
          <p:nvPr/>
        </p:nvCxnSpPr>
        <p:spPr>
          <a:xfrm flipV="1">
            <a:off x="7010778" y="3230592"/>
            <a:ext cx="626942" cy="59534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4" name="直線單箭頭接點 53">
            <a:extLst>
              <a:ext uri="{FF2B5EF4-FFF2-40B4-BE49-F238E27FC236}">
                <a16:creationId xmlns:a16="http://schemas.microsoft.com/office/drawing/2014/main" id="{4ACF645C-766B-4D92-9001-88D379FA22A4}"/>
              </a:ext>
            </a:extLst>
          </p:cNvPr>
          <p:cNvCxnSpPr>
            <a:cxnSpLocks/>
          </p:cNvCxnSpPr>
          <p:nvPr/>
        </p:nvCxnSpPr>
        <p:spPr>
          <a:xfrm flipV="1">
            <a:off x="7010778" y="3613666"/>
            <a:ext cx="626942" cy="42453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58" name="直線單箭頭接點 57">
            <a:extLst>
              <a:ext uri="{FF2B5EF4-FFF2-40B4-BE49-F238E27FC236}">
                <a16:creationId xmlns:a16="http://schemas.microsoft.com/office/drawing/2014/main" id="{EE5E44A5-0799-428D-B891-77649AAF7488}"/>
              </a:ext>
            </a:extLst>
          </p:cNvPr>
          <p:cNvCxnSpPr>
            <a:cxnSpLocks/>
          </p:cNvCxnSpPr>
          <p:nvPr/>
        </p:nvCxnSpPr>
        <p:spPr>
          <a:xfrm flipV="1">
            <a:off x="7039594" y="4038205"/>
            <a:ext cx="571723" cy="123153"/>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1" name="直線單箭頭接點 60">
            <a:extLst>
              <a:ext uri="{FF2B5EF4-FFF2-40B4-BE49-F238E27FC236}">
                <a16:creationId xmlns:a16="http://schemas.microsoft.com/office/drawing/2014/main" id="{97221A9D-352B-4046-89F7-CD99A4F5F48D}"/>
              </a:ext>
            </a:extLst>
          </p:cNvPr>
          <p:cNvCxnSpPr>
            <a:cxnSpLocks/>
          </p:cNvCxnSpPr>
          <p:nvPr/>
        </p:nvCxnSpPr>
        <p:spPr>
          <a:xfrm>
            <a:off x="7057084" y="4397130"/>
            <a:ext cx="554233" cy="4581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65" name="直線單箭頭接點 64">
            <a:extLst>
              <a:ext uri="{FF2B5EF4-FFF2-40B4-BE49-F238E27FC236}">
                <a16:creationId xmlns:a16="http://schemas.microsoft.com/office/drawing/2014/main" id="{37FA5127-172A-4B87-8E00-2DD0065A9B16}"/>
              </a:ext>
            </a:extLst>
          </p:cNvPr>
          <p:cNvCxnSpPr>
            <a:cxnSpLocks/>
          </p:cNvCxnSpPr>
          <p:nvPr/>
        </p:nvCxnSpPr>
        <p:spPr>
          <a:xfrm>
            <a:off x="7057084" y="4568255"/>
            <a:ext cx="467244" cy="40248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0" name="直線單箭頭接點 69">
            <a:extLst>
              <a:ext uri="{FF2B5EF4-FFF2-40B4-BE49-F238E27FC236}">
                <a16:creationId xmlns:a16="http://schemas.microsoft.com/office/drawing/2014/main" id="{438298FC-01D7-4E80-8DE8-4A8BD6E71802}"/>
              </a:ext>
            </a:extLst>
          </p:cNvPr>
          <p:cNvCxnSpPr>
            <a:cxnSpLocks/>
          </p:cNvCxnSpPr>
          <p:nvPr/>
        </p:nvCxnSpPr>
        <p:spPr>
          <a:xfrm>
            <a:off x="7010778" y="4678712"/>
            <a:ext cx="452220" cy="694504"/>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75" name="圖片 74">
            <a:extLst>
              <a:ext uri="{FF2B5EF4-FFF2-40B4-BE49-F238E27FC236}">
                <a16:creationId xmlns:a16="http://schemas.microsoft.com/office/drawing/2014/main" id="{ED2D2FEE-984B-44C5-B95A-EB5C40A699EC}"/>
              </a:ext>
            </a:extLst>
          </p:cNvPr>
          <p:cNvPicPr>
            <a:picLocks noChangeAspect="1"/>
          </p:cNvPicPr>
          <p:nvPr/>
        </p:nvPicPr>
        <p:blipFill>
          <a:blip r:embed="rId9">
            <a:clrChange>
              <a:clrFrom>
                <a:srgbClr val="F7F7F7"/>
              </a:clrFrom>
              <a:clrTo>
                <a:srgbClr val="F7F7F7">
                  <a:alpha val="0"/>
                </a:srgbClr>
              </a:clrTo>
            </a:clrChange>
            <a:duotone>
              <a:schemeClr val="accent2">
                <a:shade val="45000"/>
                <a:satMod val="135000"/>
              </a:schemeClr>
              <a:prstClr val="white"/>
            </a:duotone>
          </a:blip>
          <a:stretch>
            <a:fillRect/>
          </a:stretch>
        </p:blipFill>
        <p:spPr>
          <a:xfrm>
            <a:off x="7611317" y="2435789"/>
            <a:ext cx="609685" cy="447737"/>
          </a:xfrm>
          <a:prstGeom prst="rect">
            <a:avLst/>
          </a:prstGeom>
        </p:spPr>
      </p:pic>
      <p:pic>
        <p:nvPicPr>
          <p:cNvPr id="77" name="圖片 76">
            <a:extLst>
              <a:ext uri="{FF2B5EF4-FFF2-40B4-BE49-F238E27FC236}">
                <a16:creationId xmlns:a16="http://schemas.microsoft.com/office/drawing/2014/main" id="{F5F65941-9D30-4B7A-9FAD-DA237A07BA02}"/>
              </a:ext>
            </a:extLst>
          </p:cNvPr>
          <p:cNvPicPr>
            <a:picLocks noChangeAspect="1"/>
          </p:cNvPicPr>
          <p:nvPr/>
        </p:nvPicPr>
        <p:blipFill>
          <a:blip r:embed="rId9">
            <a:clrChange>
              <a:clrFrom>
                <a:srgbClr val="F7F7F7"/>
              </a:clrFrom>
              <a:clrTo>
                <a:srgbClr val="F7F7F7">
                  <a:alpha val="0"/>
                </a:srgbClr>
              </a:clrTo>
            </a:clrChange>
            <a:duotone>
              <a:schemeClr val="accent2">
                <a:shade val="45000"/>
                <a:satMod val="135000"/>
              </a:schemeClr>
              <a:prstClr val="white"/>
            </a:duotone>
          </a:blip>
          <a:stretch>
            <a:fillRect/>
          </a:stretch>
        </p:blipFill>
        <p:spPr>
          <a:xfrm>
            <a:off x="7707718" y="3006722"/>
            <a:ext cx="609685" cy="447737"/>
          </a:xfrm>
          <a:prstGeom prst="rect">
            <a:avLst/>
          </a:prstGeom>
        </p:spPr>
      </p:pic>
      <p:pic>
        <p:nvPicPr>
          <p:cNvPr id="78" name="圖片 77">
            <a:extLst>
              <a:ext uri="{FF2B5EF4-FFF2-40B4-BE49-F238E27FC236}">
                <a16:creationId xmlns:a16="http://schemas.microsoft.com/office/drawing/2014/main" id="{FE02D75F-A397-4F3C-B11C-BA07694ADB6C}"/>
              </a:ext>
            </a:extLst>
          </p:cNvPr>
          <p:cNvPicPr>
            <a:picLocks noChangeAspect="1"/>
          </p:cNvPicPr>
          <p:nvPr/>
        </p:nvPicPr>
        <p:blipFill>
          <a:blip r:embed="rId9">
            <a:clrChange>
              <a:clrFrom>
                <a:srgbClr val="F7F7F7"/>
              </a:clrFrom>
              <a:clrTo>
                <a:srgbClr val="F7F7F7">
                  <a:alpha val="0"/>
                </a:srgbClr>
              </a:clrTo>
            </a:clrChange>
            <a:duotone>
              <a:schemeClr val="accent2">
                <a:shade val="45000"/>
                <a:satMod val="135000"/>
              </a:schemeClr>
              <a:prstClr val="white"/>
            </a:duotone>
          </a:blip>
          <a:stretch>
            <a:fillRect/>
          </a:stretch>
        </p:blipFill>
        <p:spPr>
          <a:xfrm>
            <a:off x="7745726" y="3495016"/>
            <a:ext cx="609685" cy="447737"/>
          </a:xfrm>
          <a:prstGeom prst="rect">
            <a:avLst/>
          </a:prstGeom>
        </p:spPr>
      </p:pic>
      <p:pic>
        <p:nvPicPr>
          <p:cNvPr id="79" name="圖片 78">
            <a:extLst>
              <a:ext uri="{FF2B5EF4-FFF2-40B4-BE49-F238E27FC236}">
                <a16:creationId xmlns:a16="http://schemas.microsoft.com/office/drawing/2014/main" id="{10397AFD-21C1-4EF7-953D-87871C468F75}"/>
              </a:ext>
            </a:extLst>
          </p:cNvPr>
          <p:cNvPicPr>
            <a:picLocks noChangeAspect="1"/>
          </p:cNvPicPr>
          <p:nvPr/>
        </p:nvPicPr>
        <p:blipFill>
          <a:blip r:embed="rId9">
            <a:clrChange>
              <a:clrFrom>
                <a:srgbClr val="F7F7F7"/>
              </a:clrFrom>
              <a:clrTo>
                <a:srgbClr val="F7F7F7">
                  <a:alpha val="0"/>
                </a:srgbClr>
              </a:clrTo>
            </a:clrChange>
            <a:duotone>
              <a:schemeClr val="accent2">
                <a:shade val="45000"/>
                <a:satMod val="135000"/>
              </a:schemeClr>
              <a:prstClr val="white"/>
            </a:duotone>
          </a:blip>
          <a:stretch>
            <a:fillRect/>
          </a:stretch>
        </p:blipFill>
        <p:spPr>
          <a:xfrm>
            <a:off x="7730905" y="4014316"/>
            <a:ext cx="609685" cy="447737"/>
          </a:xfrm>
          <a:prstGeom prst="rect">
            <a:avLst/>
          </a:prstGeom>
        </p:spPr>
      </p:pic>
      <p:pic>
        <p:nvPicPr>
          <p:cNvPr id="80" name="圖片 79">
            <a:extLst>
              <a:ext uri="{FF2B5EF4-FFF2-40B4-BE49-F238E27FC236}">
                <a16:creationId xmlns:a16="http://schemas.microsoft.com/office/drawing/2014/main" id="{F4A3D9F9-177A-4330-88C2-3CAEFC0A756A}"/>
              </a:ext>
            </a:extLst>
          </p:cNvPr>
          <p:cNvPicPr>
            <a:picLocks noChangeAspect="1"/>
          </p:cNvPicPr>
          <p:nvPr/>
        </p:nvPicPr>
        <p:blipFill>
          <a:blip r:embed="rId9">
            <a:clrChange>
              <a:clrFrom>
                <a:srgbClr val="F7F7F7"/>
              </a:clrFrom>
              <a:clrTo>
                <a:srgbClr val="F7F7F7">
                  <a:alpha val="0"/>
                </a:srgbClr>
              </a:clrTo>
            </a:clrChange>
            <a:duotone>
              <a:schemeClr val="accent2">
                <a:shade val="45000"/>
                <a:satMod val="135000"/>
              </a:schemeClr>
              <a:prstClr val="white"/>
            </a:duotone>
          </a:blip>
          <a:stretch>
            <a:fillRect/>
          </a:stretch>
        </p:blipFill>
        <p:spPr>
          <a:xfrm>
            <a:off x="7665792" y="4596846"/>
            <a:ext cx="609685" cy="447737"/>
          </a:xfrm>
          <a:prstGeom prst="rect">
            <a:avLst/>
          </a:prstGeom>
        </p:spPr>
      </p:pic>
      <p:pic>
        <p:nvPicPr>
          <p:cNvPr id="81" name="圖片 80">
            <a:extLst>
              <a:ext uri="{FF2B5EF4-FFF2-40B4-BE49-F238E27FC236}">
                <a16:creationId xmlns:a16="http://schemas.microsoft.com/office/drawing/2014/main" id="{A6375443-5C5B-482B-B130-E504DBCA8CDD}"/>
              </a:ext>
            </a:extLst>
          </p:cNvPr>
          <p:cNvPicPr>
            <a:picLocks noChangeAspect="1"/>
          </p:cNvPicPr>
          <p:nvPr/>
        </p:nvPicPr>
        <p:blipFill>
          <a:blip r:embed="rId9">
            <a:clrChange>
              <a:clrFrom>
                <a:srgbClr val="F7F7F7"/>
              </a:clrFrom>
              <a:clrTo>
                <a:srgbClr val="F7F7F7">
                  <a:alpha val="0"/>
                </a:srgbClr>
              </a:clrTo>
            </a:clrChange>
            <a:duotone>
              <a:schemeClr val="accent2">
                <a:shade val="45000"/>
                <a:satMod val="135000"/>
              </a:schemeClr>
              <a:prstClr val="white"/>
            </a:duotone>
          </a:blip>
          <a:stretch>
            <a:fillRect/>
          </a:stretch>
        </p:blipFill>
        <p:spPr>
          <a:xfrm>
            <a:off x="7524328" y="5221801"/>
            <a:ext cx="609685" cy="447737"/>
          </a:xfrm>
          <a:prstGeom prst="rect">
            <a:avLst/>
          </a:prstGeom>
        </p:spPr>
      </p:pic>
      <p:sp>
        <p:nvSpPr>
          <p:cNvPr id="76" name="文字方塊 75">
            <a:extLst>
              <a:ext uri="{FF2B5EF4-FFF2-40B4-BE49-F238E27FC236}">
                <a16:creationId xmlns:a16="http://schemas.microsoft.com/office/drawing/2014/main" id="{E791AFB7-004B-47F0-9275-FD6C8FB787E7}"/>
              </a:ext>
            </a:extLst>
          </p:cNvPr>
          <p:cNvSpPr txBox="1"/>
          <p:nvPr/>
        </p:nvSpPr>
        <p:spPr>
          <a:xfrm>
            <a:off x="6741267" y="1653410"/>
            <a:ext cx="2151213" cy="646331"/>
          </a:xfrm>
          <a:prstGeom prst="rect">
            <a:avLst/>
          </a:prstGeom>
          <a:noFill/>
        </p:spPr>
        <p:txBody>
          <a:bodyPr wrap="square" rtlCol="0">
            <a:spAutoFit/>
          </a:bodyPr>
          <a:lstStyle/>
          <a:p>
            <a:r>
              <a:rPr lang="zh-TW" altLang="en-US" dirty="0"/>
              <a:t>對教育單位教師發送數百封釣魚郵件。</a:t>
            </a:r>
          </a:p>
        </p:txBody>
      </p:sp>
    </p:spTree>
    <p:extLst>
      <p:ext uri="{BB962C8B-B14F-4D97-AF65-F5344CB8AC3E}">
        <p14:creationId xmlns:p14="http://schemas.microsoft.com/office/powerpoint/2010/main" val="14061505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9EC3BC17-D25C-4D49-A32E-43AF4AB5573D}"/>
              </a:ext>
            </a:extLst>
          </p:cNvPr>
          <p:cNvSpPr>
            <a:spLocks noGrp="1"/>
          </p:cNvSpPr>
          <p:nvPr>
            <p:ph idx="1"/>
          </p:nvPr>
        </p:nvSpPr>
        <p:spPr>
          <a:xfrm>
            <a:off x="457200" y="1654002"/>
            <a:ext cx="8229600" cy="1143001"/>
          </a:xfrm>
        </p:spPr>
        <p:txBody>
          <a:bodyPr/>
          <a:lstStyle/>
          <a:p>
            <a:r>
              <a:rPr lang="en-US" altLang="zh-TW" dirty="0" err="1"/>
              <a:t>IoC</a:t>
            </a:r>
            <a:endParaRPr lang="en-US" altLang="zh-TW" dirty="0"/>
          </a:p>
          <a:p>
            <a:pPr lvl="1"/>
            <a:r>
              <a:rPr lang="en-US" altLang="zh-TW" dirty="0"/>
              <a:t>IP/DN</a:t>
            </a:r>
            <a:endParaRPr lang="zh-TW" altLang="en-US" dirty="0"/>
          </a:p>
        </p:txBody>
      </p:sp>
      <p:sp>
        <p:nvSpPr>
          <p:cNvPr id="3" name="標題 2">
            <a:extLst>
              <a:ext uri="{FF2B5EF4-FFF2-40B4-BE49-F238E27FC236}">
                <a16:creationId xmlns:a16="http://schemas.microsoft.com/office/drawing/2014/main" id="{F838191C-C263-4409-9E9A-EDE7170ECD20}"/>
              </a:ext>
            </a:extLst>
          </p:cNvPr>
          <p:cNvSpPr>
            <a:spLocks noGrp="1"/>
          </p:cNvSpPr>
          <p:nvPr>
            <p:ph type="title"/>
          </p:nvPr>
        </p:nvSpPr>
        <p:spPr/>
        <p:txBody>
          <a:bodyPr/>
          <a:lstStyle/>
          <a:p>
            <a:r>
              <a:rPr lang="zh-TW" altLang="en-US" dirty="0"/>
              <a:t>●●局遭社交工程郵件攻擊案</a:t>
            </a:r>
          </a:p>
        </p:txBody>
      </p:sp>
      <p:graphicFrame>
        <p:nvGraphicFramePr>
          <p:cNvPr id="4" name="表格 3">
            <a:extLst>
              <a:ext uri="{FF2B5EF4-FFF2-40B4-BE49-F238E27FC236}">
                <a16:creationId xmlns:a16="http://schemas.microsoft.com/office/drawing/2014/main" id="{9F7D4245-6AB3-484E-89F1-AF006E26AADC}"/>
              </a:ext>
            </a:extLst>
          </p:cNvPr>
          <p:cNvGraphicFramePr>
            <a:graphicFrameLocks noGrp="1"/>
          </p:cNvGraphicFramePr>
          <p:nvPr>
            <p:extLst>
              <p:ext uri="{D42A27DB-BD31-4B8C-83A1-F6EECF244321}">
                <p14:modId xmlns:p14="http://schemas.microsoft.com/office/powerpoint/2010/main" val="1050869476"/>
              </p:ext>
            </p:extLst>
          </p:nvPr>
        </p:nvGraphicFramePr>
        <p:xfrm>
          <a:off x="1187624" y="2796149"/>
          <a:ext cx="6096000" cy="333756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266070605"/>
                    </a:ext>
                  </a:extLst>
                </a:gridCol>
                <a:gridCol w="3048000">
                  <a:extLst>
                    <a:ext uri="{9D8B030D-6E8A-4147-A177-3AD203B41FA5}">
                      <a16:colId xmlns:a16="http://schemas.microsoft.com/office/drawing/2014/main" val="1608223344"/>
                    </a:ext>
                  </a:extLst>
                </a:gridCol>
              </a:tblGrid>
              <a:tr h="370840">
                <a:tc>
                  <a:txBody>
                    <a:bodyPr/>
                    <a:lstStyle/>
                    <a:p>
                      <a:r>
                        <a:rPr lang="en-US" altLang="zh-TW" dirty="0"/>
                        <a:t>IP/DN</a:t>
                      </a:r>
                      <a:endParaRPr lang="zh-TW" altLang="en-US" dirty="0"/>
                    </a:p>
                  </a:txBody>
                  <a:tcPr/>
                </a:tc>
                <a:tc>
                  <a:txBody>
                    <a:bodyPr/>
                    <a:lstStyle/>
                    <a:p>
                      <a:r>
                        <a:rPr lang="zh-TW" altLang="en-US" dirty="0"/>
                        <a:t>國別</a:t>
                      </a:r>
                    </a:p>
                  </a:txBody>
                  <a:tcPr/>
                </a:tc>
                <a:extLst>
                  <a:ext uri="{0D108BD9-81ED-4DB2-BD59-A6C34878D82A}">
                    <a16:rowId xmlns:a16="http://schemas.microsoft.com/office/drawing/2014/main" val="3892107976"/>
                  </a:ext>
                </a:extLst>
              </a:tr>
              <a:tr h="370840">
                <a:tc>
                  <a:txBody>
                    <a:bodyPr/>
                    <a:lstStyle/>
                    <a:p>
                      <a:pPr marL="0" algn="l" rtl="0" eaLnBrk="1" fontAlgn="b"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172.168.155.142</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algn="l" fontAlgn="ctr"/>
                      <a:r>
                        <a:rPr lang="en-US" sz="1800" b="0" i="0" u="none" strike="noStrike" baseline="0">
                          <a:solidFill>
                            <a:srgbClr val="000000"/>
                          </a:solidFill>
                          <a:effectLst/>
                          <a:latin typeface="Times New Roman" panose="02020603050405020304" pitchFamily="18" charset="0"/>
                          <a:ea typeface="標楷體" panose="03000509000000000000" pitchFamily="65" charset="-120"/>
                        </a:rPr>
                        <a:t>US</a:t>
                      </a:r>
                    </a:p>
                  </a:txBody>
                  <a:tcPr marL="9525" marR="9525" marT="9525" marB="0" anchor="ctr"/>
                </a:tc>
                <a:extLst>
                  <a:ext uri="{0D108BD9-81ED-4DB2-BD59-A6C34878D82A}">
                    <a16:rowId xmlns:a16="http://schemas.microsoft.com/office/drawing/2014/main" val="604313175"/>
                  </a:ext>
                </a:extLst>
              </a:tr>
              <a:tr h="370840">
                <a:tc>
                  <a:txBody>
                    <a:bodyPr/>
                    <a:lstStyle/>
                    <a:p>
                      <a:pPr marL="0" algn="l" rtl="0" eaLnBrk="1" fontAlgn="b"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179.43.169.162</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algn="l" fontAlgn="ctr"/>
                      <a:r>
                        <a:rPr lang="en-US" sz="1800" b="0" i="0" u="none" strike="noStrike" baseline="0">
                          <a:solidFill>
                            <a:srgbClr val="000000"/>
                          </a:solidFill>
                          <a:effectLst/>
                          <a:latin typeface="Times New Roman" panose="02020603050405020304" pitchFamily="18" charset="0"/>
                          <a:ea typeface="標楷體" panose="03000509000000000000" pitchFamily="65" charset="-120"/>
                        </a:rPr>
                        <a:t>CH</a:t>
                      </a:r>
                    </a:p>
                  </a:txBody>
                  <a:tcPr marL="9525" marR="9525" marT="9525" marB="0" anchor="ctr"/>
                </a:tc>
                <a:extLst>
                  <a:ext uri="{0D108BD9-81ED-4DB2-BD59-A6C34878D82A}">
                    <a16:rowId xmlns:a16="http://schemas.microsoft.com/office/drawing/2014/main" val="996752855"/>
                  </a:ext>
                </a:extLst>
              </a:tr>
              <a:tr h="370840">
                <a:tc>
                  <a:txBody>
                    <a:bodyPr/>
                    <a:lstStyle/>
                    <a:p>
                      <a:pPr marL="0" algn="l" rtl="0" eaLnBrk="1" fontAlgn="b"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172.202.158.118</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algn="l" fontAlgn="ctr"/>
                      <a:r>
                        <a:rPr lang="en-US" sz="1800" b="0" i="0" u="none" strike="noStrike" baseline="0">
                          <a:solidFill>
                            <a:srgbClr val="000000"/>
                          </a:solidFill>
                          <a:effectLst/>
                          <a:latin typeface="Times New Roman" panose="02020603050405020304" pitchFamily="18" charset="0"/>
                          <a:ea typeface="標楷體" panose="03000509000000000000" pitchFamily="65" charset="-120"/>
                        </a:rPr>
                        <a:t>US</a:t>
                      </a:r>
                    </a:p>
                  </a:txBody>
                  <a:tcPr marL="9525" marR="9525" marT="9525" marB="0" anchor="ctr"/>
                </a:tc>
                <a:extLst>
                  <a:ext uri="{0D108BD9-81ED-4DB2-BD59-A6C34878D82A}">
                    <a16:rowId xmlns:a16="http://schemas.microsoft.com/office/drawing/2014/main" val="1024331024"/>
                  </a:ext>
                </a:extLst>
              </a:tr>
              <a:tr h="370840">
                <a:tc>
                  <a:txBody>
                    <a:bodyPr/>
                    <a:lstStyle/>
                    <a:p>
                      <a:pPr marL="0" algn="l" rtl="0" eaLnBrk="1" fontAlgn="b"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4.156.237.176</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algn="l" fontAlgn="ctr"/>
                      <a:r>
                        <a:rPr lang="en-US" sz="1800" b="0" i="0" u="none" strike="noStrike" baseline="0">
                          <a:solidFill>
                            <a:srgbClr val="000000"/>
                          </a:solidFill>
                          <a:effectLst/>
                          <a:latin typeface="Times New Roman" panose="02020603050405020304" pitchFamily="18" charset="0"/>
                          <a:ea typeface="標楷體" panose="03000509000000000000" pitchFamily="65" charset="-120"/>
                        </a:rPr>
                        <a:t>US</a:t>
                      </a:r>
                    </a:p>
                  </a:txBody>
                  <a:tcPr marL="9525" marR="9525" marT="9525" marB="0" anchor="ctr"/>
                </a:tc>
                <a:extLst>
                  <a:ext uri="{0D108BD9-81ED-4DB2-BD59-A6C34878D82A}">
                    <a16:rowId xmlns:a16="http://schemas.microsoft.com/office/drawing/2014/main" val="2743347860"/>
                  </a:ext>
                </a:extLst>
              </a:tr>
              <a:tr h="370840">
                <a:tc>
                  <a:txBody>
                    <a:bodyPr/>
                    <a:lstStyle/>
                    <a:p>
                      <a:pPr marL="0" algn="l" rtl="0" eaLnBrk="1" fontAlgn="b"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89.238.132.223</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algn="l" fontAlgn="ctr"/>
                      <a:r>
                        <a:rPr lang="en-US" sz="1800" b="0" i="0" u="none" strike="noStrike" baseline="0">
                          <a:solidFill>
                            <a:srgbClr val="000000"/>
                          </a:solidFill>
                          <a:effectLst/>
                          <a:latin typeface="Times New Roman" panose="02020603050405020304" pitchFamily="18" charset="0"/>
                          <a:ea typeface="標楷體" panose="03000509000000000000" pitchFamily="65" charset="-120"/>
                        </a:rPr>
                        <a:t>UK</a:t>
                      </a:r>
                    </a:p>
                  </a:txBody>
                  <a:tcPr marL="9525" marR="9525" marT="9525" marB="0" anchor="ctr"/>
                </a:tc>
                <a:extLst>
                  <a:ext uri="{0D108BD9-81ED-4DB2-BD59-A6C34878D82A}">
                    <a16:rowId xmlns:a16="http://schemas.microsoft.com/office/drawing/2014/main" val="1810465209"/>
                  </a:ext>
                </a:extLst>
              </a:tr>
              <a:tr h="370840">
                <a:tc>
                  <a:txBody>
                    <a:bodyPr/>
                    <a:lstStyle/>
                    <a:p>
                      <a:pPr marL="0" algn="l" rtl="0" eaLnBrk="1" fontAlgn="b"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20.150.202.30</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algn="l" fontAlgn="ctr"/>
                      <a:r>
                        <a:rPr lang="en-US" sz="1800" b="0" i="0" u="none" strike="noStrike" baseline="0">
                          <a:solidFill>
                            <a:srgbClr val="000000"/>
                          </a:solidFill>
                          <a:effectLst/>
                          <a:latin typeface="Times New Roman" panose="02020603050405020304" pitchFamily="18" charset="0"/>
                          <a:ea typeface="標楷體" panose="03000509000000000000" pitchFamily="65" charset="-120"/>
                        </a:rPr>
                        <a:t>US</a:t>
                      </a:r>
                    </a:p>
                  </a:txBody>
                  <a:tcPr marL="9525" marR="9525" marT="9525" marB="0" anchor="ctr"/>
                </a:tc>
                <a:extLst>
                  <a:ext uri="{0D108BD9-81ED-4DB2-BD59-A6C34878D82A}">
                    <a16:rowId xmlns:a16="http://schemas.microsoft.com/office/drawing/2014/main" val="283363523"/>
                  </a:ext>
                </a:extLst>
              </a:tr>
              <a:tr h="370840">
                <a:tc>
                  <a:txBody>
                    <a:bodyPr/>
                    <a:lstStyle/>
                    <a:p>
                      <a:pPr marL="0" algn="l" rtl="0" eaLnBrk="1" fontAlgn="b"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20.83.52.22</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algn="l" fontAlgn="ctr"/>
                      <a:r>
                        <a:rPr lang="en-US" sz="1800" b="0" i="0" u="none" strike="noStrike" baseline="0">
                          <a:solidFill>
                            <a:srgbClr val="000000"/>
                          </a:solidFill>
                          <a:effectLst/>
                          <a:latin typeface="Times New Roman" panose="02020603050405020304" pitchFamily="18" charset="0"/>
                          <a:ea typeface="標楷體" panose="03000509000000000000" pitchFamily="65" charset="-120"/>
                        </a:rPr>
                        <a:t>US</a:t>
                      </a:r>
                    </a:p>
                  </a:txBody>
                  <a:tcPr marL="9525" marR="9525" marT="9525" marB="0" anchor="ctr"/>
                </a:tc>
                <a:extLst>
                  <a:ext uri="{0D108BD9-81ED-4DB2-BD59-A6C34878D82A}">
                    <a16:rowId xmlns:a16="http://schemas.microsoft.com/office/drawing/2014/main" val="3680758279"/>
                  </a:ext>
                </a:extLst>
              </a:tr>
              <a:tr h="370840">
                <a:tc>
                  <a:txBody>
                    <a:bodyPr/>
                    <a:lstStyle/>
                    <a:p>
                      <a:pPr marL="0" algn="l" rtl="0" eaLnBrk="1" fontAlgn="b"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159.203.9.119</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a:tc>
                <a:tc>
                  <a:txBody>
                    <a:bodyPr/>
                    <a:lstStyle/>
                    <a:p>
                      <a:pPr algn="l" fontAlgn="ctr"/>
                      <a:r>
                        <a:rPr lang="en-US" sz="1800" b="0" i="0" u="none" strike="noStrike" baseline="0" dirty="0">
                          <a:solidFill>
                            <a:srgbClr val="000000"/>
                          </a:solidFill>
                          <a:effectLst/>
                          <a:latin typeface="Times New Roman" panose="02020603050405020304" pitchFamily="18" charset="0"/>
                          <a:ea typeface="標楷體" panose="03000509000000000000" pitchFamily="65" charset="-120"/>
                        </a:rPr>
                        <a:t>CA</a:t>
                      </a:r>
                    </a:p>
                  </a:txBody>
                  <a:tcPr marL="9525" marR="9525" marT="9525" marB="0" anchor="ctr"/>
                </a:tc>
                <a:extLst>
                  <a:ext uri="{0D108BD9-81ED-4DB2-BD59-A6C34878D82A}">
                    <a16:rowId xmlns:a16="http://schemas.microsoft.com/office/drawing/2014/main" val="3050220178"/>
                  </a:ext>
                </a:extLst>
              </a:tr>
            </a:tbl>
          </a:graphicData>
        </a:graphic>
      </p:graphicFrame>
    </p:spTree>
    <p:extLst>
      <p:ext uri="{BB962C8B-B14F-4D97-AF65-F5344CB8AC3E}">
        <p14:creationId xmlns:p14="http://schemas.microsoft.com/office/powerpoint/2010/main" val="13689017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9EC3BC17-D25C-4D49-A32E-43AF4AB5573D}"/>
              </a:ext>
            </a:extLst>
          </p:cNvPr>
          <p:cNvSpPr>
            <a:spLocks noGrp="1"/>
          </p:cNvSpPr>
          <p:nvPr>
            <p:ph idx="1"/>
          </p:nvPr>
        </p:nvSpPr>
        <p:spPr/>
        <p:txBody>
          <a:bodyPr/>
          <a:lstStyle/>
          <a:p>
            <a:r>
              <a:rPr lang="zh-TW" altLang="en-US" sz="2800" dirty="0"/>
              <a:t>建議及反思</a:t>
            </a:r>
            <a:endParaRPr lang="en-US" altLang="zh-TW" dirty="0"/>
          </a:p>
          <a:p>
            <a:pPr lvl="1"/>
            <a:r>
              <a:rPr lang="zh-TW" altLang="en-US" sz="2700" dirty="0"/>
              <a:t>駭客透過間接租用或入侵手法取得國內</a:t>
            </a:r>
            <a:r>
              <a:rPr lang="en-US" altLang="zh-TW" sz="2700" dirty="0"/>
              <a:t>VPS</a:t>
            </a:r>
            <a:r>
              <a:rPr lang="zh-TW" altLang="en-US" sz="2700" dirty="0"/>
              <a:t>業者虛擬主機，並藉此入侵學校單位郵件伺服器，取得特定人員信箱權限，大量散布釣魚郵件。</a:t>
            </a:r>
            <a:endParaRPr lang="en-US" altLang="zh-TW" sz="2700" dirty="0"/>
          </a:p>
          <a:p>
            <a:pPr lvl="1"/>
            <a:endParaRPr lang="en-US" altLang="zh-TW" sz="2700" dirty="0"/>
          </a:p>
          <a:p>
            <a:pPr lvl="1"/>
            <a:r>
              <a:rPr lang="zh-TW" altLang="en-US" sz="2700" dirty="0"/>
              <a:t>請國內</a:t>
            </a:r>
            <a:r>
              <a:rPr lang="en-US" altLang="zh-TW" sz="2700" dirty="0"/>
              <a:t>VPS</a:t>
            </a:r>
            <a:r>
              <a:rPr lang="zh-TW" altLang="en-US" sz="2700" dirty="0"/>
              <a:t>業者須特別注意跨國租用問題，切勿淪為對國內重要機關駭侵跳板。加強信箱使用者稽核機制，務必作好離退人員信箱管制，避免淪為釣魚郵件散布的管道。</a:t>
            </a:r>
            <a:endParaRPr lang="en-US" altLang="zh-TW" sz="2700" dirty="0"/>
          </a:p>
        </p:txBody>
      </p:sp>
      <p:sp>
        <p:nvSpPr>
          <p:cNvPr id="3" name="標題 2">
            <a:extLst>
              <a:ext uri="{FF2B5EF4-FFF2-40B4-BE49-F238E27FC236}">
                <a16:creationId xmlns:a16="http://schemas.microsoft.com/office/drawing/2014/main" id="{F838191C-C263-4409-9E9A-EDE7170ECD20}"/>
              </a:ext>
            </a:extLst>
          </p:cNvPr>
          <p:cNvSpPr>
            <a:spLocks noGrp="1"/>
          </p:cNvSpPr>
          <p:nvPr>
            <p:ph type="title"/>
          </p:nvPr>
        </p:nvSpPr>
        <p:spPr/>
        <p:txBody>
          <a:bodyPr/>
          <a:lstStyle/>
          <a:p>
            <a:r>
              <a:rPr lang="zh-TW" altLang="en-US" dirty="0"/>
              <a:t>●●局遭社交工程郵件攻擊案</a:t>
            </a:r>
          </a:p>
        </p:txBody>
      </p:sp>
    </p:spTree>
    <p:extLst>
      <p:ext uri="{BB962C8B-B14F-4D97-AF65-F5344CB8AC3E}">
        <p14:creationId xmlns:p14="http://schemas.microsoft.com/office/powerpoint/2010/main" val="3759218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1859D5D5-F463-4E35-8C30-B3A02B06749D}"/>
              </a:ext>
            </a:extLst>
          </p:cNvPr>
          <p:cNvSpPr>
            <a:spLocks noGrp="1"/>
          </p:cNvSpPr>
          <p:nvPr>
            <p:ph idx="1"/>
          </p:nvPr>
        </p:nvSpPr>
        <p:spPr/>
        <p:txBody>
          <a:bodyPr/>
          <a:lstStyle/>
          <a:p>
            <a:r>
              <a:rPr lang="zh-TW" altLang="en-US" dirty="0"/>
              <a:t>本季資安相關事件眾多，多個勒索軟體族群活躍，國內外多項領域遭駭。</a:t>
            </a:r>
            <a:endParaRPr lang="en-US" altLang="zh-TW" dirty="0"/>
          </a:p>
          <a:p>
            <a:pPr marL="109537" indent="0">
              <a:buNone/>
            </a:pPr>
            <a:endParaRPr lang="en-US" altLang="zh-TW" dirty="0"/>
          </a:p>
          <a:p>
            <a:r>
              <a:rPr lang="zh-TW" altLang="en-US" dirty="0"/>
              <a:t>本季篩選當季揭露且極具影響力弱點，旨在提醒相關單位注意防範。</a:t>
            </a:r>
          </a:p>
        </p:txBody>
      </p:sp>
      <p:sp>
        <p:nvSpPr>
          <p:cNvPr id="3" name="標題 2">
            <a:extLst>
              <a:ext uri="{FF2B5EF4-FFF2-40B4-BE49-F238E27FC236}">
                <a16:creationId xmlns:a16="http://schemas.microsoft.com/office/drawing/2014/main" id="{BE0F54A4-DFC7-4979-97D5-F5E7B0D73B46}"/>
              </a:ext>
            </a:extLst>
          </p:cNvPr>
          <p:cNvSpPr>
            <a:spLocks noGrp="1"/>
          </p:cNvSpPr>
          <p:nvPr>
            <p:ph type="title"/>
          </p:nvPr>
        </p:nvSpPr>
        <p:spPr/>
        <p:txBody>
          <a:bodyPr/>
          <a:lstStyle/>
          <a:p>
            <a:r>
              <a:rPr lang="zh-TW" altLang="en-US" dirty="0"/>
              <a:t>本季重大事件及弱點</a:t>
            </a:r>
          </a:p>
        </p:txBody>
      </p:sp>
    </p:spTree>
    <p:extLst>
      <p:ext uri="{BB962C8B-B14F-4D97-AF65-F5344CB8AC3E}">
        <p14:creationId xmlns:p14="http://schemas.microsoft.com/office/powerpoint/2010/main" val="332352552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F25983E2-AB1C-444C-9589-30DEC6E37454}"/>
              </a:ext>
            </a:extLst>
          </p:cNvPr>
          <p:cNvSpPr>
            <a:spLocks noGrp="1"/>
          </p:cNvSpPr>
          <p:nvPr>
            <p:ph type="title"/>
          </p:nvPr>
        </p:nvSpPr>
        <p:spPr/>
        <p:txBody>
          <a:bodyPr>
            <a:normAutofit/>
          </a:bodyPr>
          <a:lstStyle/>
          <a:p>
            <a:r>
              <a:rPr lang="zh-TW" altLang="en-US" sz="3200" dirty="0">
                <a:latin typeface="Microsoft JhengHei"/>
                <a:ea typeface="Microsoft JhengHei"/>
              </a:rPr>
              <a:t>弱點</a:t>
            </a:r>
            <a:r>
              <a:rPr lang="en-US" altLang="zh-TW" sz="3200" dirty="0">
                <a:latin typeface="Microsoft JhengHei"/>
                <a:ea typeface="Microsoft JhengHei"/>
              </a:rPr>
              <a:t>: CVE-2025-64446</a:t>
            </a:r>
            <a:r>
              <a:rPr lang="zh-TW" altLang="en-US" sz="3200" dirty="0">
                <a:latin typeface="Microsoft JhengHei"/>
                <a:ea typeface="Microsoft JhengHei"/>
              </a:rPr>
              <a:t>和</a:t>
            </a:r>
            <a:r>
              <a:rPr lang="en-US" altLang="zh-TW" sz="3200" dirty="0">
                <a:latin typeface="Microsoft JhengHei"/>
                <a:ea typeface="Microsoft JhengHei"/>
              </a:rPr>
              <a:t>CVE-2025-58034</a:t>
            </a:r>
            <a:endParaRPr lang="zh-TW" altLang="en-US" dirty="0"/>
          </a:p>
        </p:txBody>
      </p:sp>
      <p:sp>
        <p:nvSpPr>
          <p:cNvPr id="6" name="內容版面配置區 5">
            <a:extLst>
              <a:ext uri="{FF2B5EF4-FFF2-40B4-BE49-F238E27FC236}">
                <a16:creationId xmlns:a16="http://schemas.microsoft.com/office/drawing/2014/main" id="{65393341-6F30-49AA-96B5-36BE0BF2102B}"/>
              </a:ext>
            </a:extLst>
          </p:cNvPr>
          <p:cNvSpPr>
            <a:spLocks noGrp="1"/>
          </p:cNvSpPr>
          <p:nvPr>
            <p:ph idx="1"/>
          </p:nvPr>
        </p:nvSpPr>
        <p:spPr>
          <a:xfrm>
            <a:off x="457200" y="1654002"/>
            <a:ext cx="8229600" cy="4511301"/>
          </a:xfrm>
        </p:spPr>
        <p:txBody>
          <a:bodyPr/>
          <a:lstStyle/>
          <a:p>
            <a:r>
              <a:rPr lang="en-US" altLang="zh-TW" dirty="0"/>
              <a:t>CVE-2025-64446</a:t>
            </a:r>
          </a:p>
          <a:p>
            <a:pPr lvl="1"/>
            <a:r>
              <a:rPr lang="zh-TW" altLang="en-US" dirty="0"/>
              <a:t>該漏洞最早於</a:t>
            </a:r>
            <a:r>
              <a:rPr lang="en-US" altLang="zh-TW" dirty="0"/>
              <a:t>Fortinet</a:t>
            </a:r>
            <a:r>
              <a:rPr lang="zh-TW" altLang="en-US" dirty="0"/>
              <a:t>公司內部團隊發現，後續有多家資安研究團隊陸續對此漏洞進行深度分析並確認攻擊手法。</a:t>
            </a:r>
            <a:endParaRPr lang="en-US" altLang="zh-TW" dirty="0"/>
          </a:p>
          <a:p>
            <a:pPr lvl="1"/>
            <a:r>
              <a:rPr lang="zh-TW" altLang="en-US" dirty="0"/>
              <a:t>資安檢測機構與威脅情報平台於</a:t>
            </a:r>
            <a:r>
              <a:rPr lang="en-US" altLang="zh-TW" dirty="0"/>
              <a:t>114</a:t>
            </a:r>
            <a:r>
              <a:rPr lang="zh-TW" altLang="en-US" dirty="0"/>
              <a:t>年</a:t>
            </a:r>
            <a:r>
              <a:rPr lang="en-US" altLang="zh-TW" dirty="0"/>
              <a:t>10</a:t>
            </a:r>
            <a:r>
              <a:rPr lang="zh-TW" altLang="en-US" dirty="0"/>
              <a:t>月在野外的 </a:t>
            </a:r>
            <a:r>
              <a:rPr lang="en-US" altLang="zh-TW" dirty="0" err="1"/>
              <a:t>FortiWeb</a:t>
            </a:r>
            <a:r>
              <a:rPr lang="en-US" altLang="zh-TW" dirty="0"/>
              <a:t> </a:t>
            </a:r>
            <a:r>
              <a:rPr lang="zh-TW" altLang="en-US" dirty="0"/>
              <a:t>蜜罐（</a:t>
            </a:r>
            <a:r>
              <a:rPr lang="en-US" altLang="zh-TW" dirty="0"/>
              <a:t>Honeypot</a:t>
            </a:r>
            <a:r>
              <a:rPr lang="zh-TW" altLang="en-US" dirty="0"/>
              <a:t>） 中，捕獲到針對網頁管理介面的未知異常流量，於同年</a:t>
            </a:r>
            <a:r>
              <a:rPr lang="en-US" altLang="zh-TW" dirty="0"/>
              <a:t>11</a:t>
            </a:r>
            <a:r>
              <a:rPr lang="zh-TW" altLang="en-US" dirty="0"/>
              <a:t>月中發布資安公告。駭客利用特製的 </a:t>
            </a:r>
            <a:r>
              <a:rPr lang="en-US" altLang="zh-TW" dirty="0"/>
              <a:t>HTTP POST </a:t>
            </a:r>
            <a:r>
              <a:rPr lang="zh-TW" altLang="en-US" dirty="0"/>
              <a:t>請求（例如 </a:t>
            </a:r>
            <a:r>
              <a:rPr lang="en-US" altLang="zh-TW" dirty="0"/>
              <a:t>/</a:t>
            </a:r>
            <a:r>
              <a:rPr lang="en-US" altLang="zh-TW" dirty="0" err="1"/>
              <a:t>api</a:t>
            </a:r>
            <a:r>
              <a:rPr lang="en-US" altLang="zh-TW" dirty="0"/>
              <a:t>/v2.0/</a:t>
            </a:r>
            <a:r>
              <a:rPr lang="en-US" altLang="zh-TW" dirty="0" err="1"/>
              <a:t>cmdb</a:t>
            </a:r>
            <a:r>
              <a:rPr lang="en-US" altLang="zh-TW" dirty="0"/>
              <a:t>/system/admin%3f/../../../../../</a:t>
            </a:r>
            <a:r>
              <a:rPr lang="en-US" altLang="zh-TW" dirty="0" err="1"/>
              <a:t>cgi</a:t>
            </a:r>
            <a:r>
              <a:rPr lang="en-US" altLang="zh-TW" dirty="0"/>
              <a:t>-bin/</a:t>
            </a:r>
            <a:r>
              <a:rPr lang="en-US" altLang="zh-TW" dirty="0" err="1"/>
              <a:t>fwbcgi</a:t>
            </a:r>
            <a:r>
              <a:rPr lang="zh-TW" altLang="en-US" dirty="0"/>
              <a:t>）繞過驗證，直接在受保護的設備上建立新的管理員帳號。</a:t>
            </a:r>
            <a:endParaRPr lang="en-US" altLang="zh-TW" dirty="0"/>
          </a:p>
          <a:p>
            <a:endParaRPr lang="zh-TW" altLang="en-US" dirty="0"/>
          </a:p>
        </p:txBody>
      </p:sp>
    </p:spTree>
    <p:extLst>
      <p:ext uri="{BB962C8B-B14F-4D97-AF65-F5344CB8AC3E}">
        <p14:creationId xmlns:p14="http://schemas.microsoft.com/office/powerpoint/2010/main" val="32409757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72AC7FC0-114C-4728-805F-3A98368A88DC}"/>
              </a:ext>
            </a:extLst>
          </p:cNvPr>
          <p:cNvSpPr>
            <a:spLocks noGrp="1"/>
          </p:cNvSpPr>
          <p:nvPr>
            <p:ph idx="1"/>
          </p:nvPr>
        </p:nvSpPr>
        <p:spPr/>
        <p:txBody>
          <a:bodyPr/>
          <a:lstStyle/>
          <a:p>
            <a:r>
              <a:rPr lang="en-US" altLang="zh-TW" dirty="0"/>
              <a:t>CVE-2025-64446</a:t>
            </a:r>
          </a:p>
          <a:p>
            <a:pPr lvl="1"/>
            <a:r>
              <a:rPr lang="zh-TW" altLang="en-US" dirty="0"/>
              <a:t>「廠商先靜默修補，隨後被發現野外零日攻擊」的資安事件。</a:t>
            </a:r>
            <a:endParaRPr lang="en-US" altLang="zh-TW" dirty="0"/>
          </a:p>
          <a:p>
            <a:pPr lvl="2"/>
            <a:r>
              <a:rPr lang="en-US" altLang="zh-TW" dirty="0"/>
              <a:t>Fortinet</a:t>
            </a:r>
            <a:r>
              <a:rPr lang="zh-TW" altLang="en-US" dirty="0"/>
              <a:t>在 </a:t>
            </a:r>
            <a:r>
              <a:rPr lang="en-US" altLang="zh-TW" dirty="0"/>
              <a:t>2025 </a:t>
            </a:r>
            <a:r>
              <a:rPr lang="zh-TW" altLang="en-US" dirty="0"/>
              <a:t>年 </a:t>
            </a:r>
            <a:r>
              <a:rPr lang="en-US" altLang="zh-TW" dirty="0"/>
              <a:t>10 </a:t>
            </a:r>
            <a:r>
              <a:rPr lang="zh-TW" altLang="en-US" dirty="0"/>
              <a:t>月 </a:t>
            </a:r>
            <a:r>
              <a:rPr lang="en-US" altLang="zh-TW" dirty="0"/>
              <a:t>28 </a:t>
            </a:r>
            <a:r>
              <a:rPr lang="zh-TW" altLang="en-US" dirty="0"/>
              <a:t>日發布的 </a:t>
            </a:r>
            <a:r>
              <a:rPr lang="en-US" altLang="zh-TW" dirty="0" err="1"/>
              <a:t>FortiWeb</a:t>
            </a:r>
            <a:r>
              <a:rPr lang="en-US" altLang="zh-TW" dirty="0"/>
              <a:t> 8.0.2 </a:t>
            </a:r>
            <a:r>
              <a:rPr lang="zh-TW" altLang="en-US" dirty="0"/>
              <a:t>韌體更新中，已經默默將此路徑遍歷（</a:t>
            </a:r>
            <a:r>
              <a:rPr lang="en-US" altLang="zh-TW" dirty="0"/>
              <a:t>Path Traversal</a:t>
            </a:r>
            <a:r>
              <a:rPr lang="zh-TW" altLang="en-US" dirty="0"/>
              <a:t>）的程式碼漏洞修補完畢，但當時並未公開分派 </a:t>
            </a:r>
            <a:r>
              <a:rPr lang="en-US" altLang="zh-TW" dirty="0"/>
              <a:t>CVE </a:t>
            </a:r>
            <a:r>
              <a:rPr lang="zh-TW" altLang="en-US" dirty="0"/>
              <a:t>編號，也沒有發布安全公告。</a:t>
            </a:r>
            <a:endParaRPr lang="en-US" altLang="zh-TW" dirty="0"/>
          </a:p>
          <a:p>
            <a:pPr lvl="2"/>
            <a:r>
              <a:rPr lang="en-US" altLang="zh-TW" dirty="0"/>
              <a:t>2025 </a:t>
            </a:r>
            <a:r>
              <a:rPr lang="zh-TW" altLang="en-US" dirty="0"/>
              <a:t>年 </a:t>
            </a:r>
            <a:r>
              <a:rPr lang="en-US" altLang="zh-TW" dirty="0"/>
              <a:t>11 </a:t>
            </a:r>
            <a:r>
              <a:rPr lang="zh-TW" altLang="en-US" dirty="0"/>
              <a:t>月 </a:t>
            </a:r>
            <a:r>
              <a:rPr lang="en-US" altLang="zh-TW" dirty="0"/>
              <a:t>13 </a:t>
            </a:r>
            <a:r>
              <a:rPr lang="zh-TW" altLang="en-US" dirty="0"/>
              <a:t>日，開源資安社群與安全團隊（包括 </a:t>
            </a:r>
            <a:r>
              <a:rPr lang="en-US" altLang="zh-TW" dirty="0"/>
              <a:t>Defused Cyber </a:t>
            </a:r>
            <a:r>
              <a:rPr lang="zh-TW" altLang="en-US" dirty="0"/>
              <a:t>率先發現、</a:t>
            </a:r>
            <a:r>
              <a:rPr lang="en-US" altLang="zh-TW" dirty="0" err="1"/>
              <a:t>watchTowr</a:t>
            </a:r>
            <a:r>
              <a:rPr lang="en-US" altLang="zh-TW" dirty="0"/>
              <a:t> Labs </a:t>
            </a:r>
            <a:r>
              <a:rPr lang="zh-TW" altLang="en-US" dirty="0"/>
              <a:t>進行深度技術分析）公開發表報告。他們發現這是一個全新的、嚴重的零日漏洞（最初被懷疑是 </a:t>
            </a:r>
            <a:r>
              <a:rPr lang="en-US" altLang="zh-TW" dirty="0"/>
              <a:t>2022 </a:t>
            </a:r>
            <a:r>
              <a:rPr lang="zh-TW" altLang="en-US" dirty="0"/>
              <a:t>年某驗證繞過漏洞的變體，後被證實是全新的 </a:t>
            </a:r>
            <a:r>
              <a:rPr lang="en-US" altLang="zh-TW" dirty="0"/>
              <a:t>API </a:t>
            </a:r>
            <a:r>
              <a:rPr lang="zh-TW" altLang="en-US" dirty="0"/>
              <a:t>路由解析設計缺陷）。</a:t>
            </a:r>
          </a:p>
        </p:txBody>
      </p:sp>
      <p:sp>
        <p:nvSpPr>
          <p:cNvPr id="3" name="標題 2">
            <a:extLst>
              <a:ext uri="{FF2B5EF4-FFF2-40B4-BE49-F238E27FC236}">
                <a16:creationId xmlns:a16="http://schemas.microsoft.com/office/drawing/2014/main" id="{C113DDC9-D8A7-401A-8CFC-1A40DD899C4B}"/>
              </a:ext>
            </a:extLst>
          </p:cNvPr>
          <p:cNvSpPr>
            <a:spLocks noGrp="1"/>
          </p:cNvSpPr>
          <p:nvPr>
            <p:ph type="title"/>
          </p:nvPr>
        </p:nvSpPr>
        <p:spPr/>
        <p:txBody>
          <a:bodyPr>
            <a:normAutofit fontScale="90000"/>
          </a:bodyPr>
          <a:lstStyle/>
          <a:p>
            <a:r>
              <a:rPr lang="zh-TW" altLang="en-US" sz="4400" dirty="0">
                <a:latin typeface="Microsoft JhengHei"/>
                <a:ea typeface="Microsoft JhengHei"/>
              </a:rPr>
              <a:t>弱點</a:t>
            </a:r>
            <a:r>
              <a:rPr lang="en-US" altLang="zh-TW" sz="4400" dirty="0">
                <a:latin typeface="Microsoft JhengHei"/>
                <a:ea typeface="Microsoft JhengHei"/>
              </a:rPr>
              <a:t>: CVE-2025-64446</a:t>
            </a:r>
            <a:r>
              <a:rPr lang="zh-TW" altLang="en-US" sz="4400" dirty="0">
                <a:latin typeface="Microsoft JhengHei"/>
                <a:ea typeface="Microsoft JhengHei"/>
              </a:rPr>
              <a:t>和</a:t>
            </a:r>
            <a:r>
              <a:rPr lang="en-US" altLang="zh-TW" sz="4400" dirty="0">
                <a:latin typeface="Microsoft JhengHei"/>
                <a:ea typeface="Microsoft JhengHei"/>
              </a:rPr>
              <a:t>CVE-2025-58034</a:t>
            </a:r>
            <a:endParaRPr lang="zh-TW" altLang="en-US" dirty="0"/>
          </a:p>
        </p:txBody>
      </p:sp>
    </p:spTree>
    <p:extLst>
      <p:ext uri="{BB962C8B-B14F-4D97-AF65-F5344CB8AC3E}">
        <p14:creationId xmlns:p14="http://schemas.microsoft.com/office/powerpoint/2010/main" val="7842207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3F06AD9B-7F80-41D5-97A4-35BA03620222}"/>
              </a:ext>
            </a:extLst>
          </p:cNvPr>
          <p:cNvSpPr>
            <a:spLocks noGrp="1"/>
          </p:cNvSpPr>
          <p:nvPr>
            <p:ph idx="1"/>
          </p:nvPr>
        </p:nvSpPr>
        <p:spPr/>
        <p:txBody>
          <a:bodyPr/>
          <a:lstStyle/>
          <a:p>
            <a:r>
              <a:rPr lang="en-US" altLang="zh-TW" dirty="0"/>
              <a:t>CVE-2025-58034</a:t>
            </a:r>
          </a:p>
          <a:p>
            <a:pPr lvl="1"/>
            <a:r>
              <a:rPr lang="zh-TW" altLang="en-US" dirty="0"/>
              <a:t>由 </a:t>
            </a:r>
            <a:r>
              <a:rPr lang="en-US" altLang="zh-TW" dirty="0"/>
              <a:t>Trend Micro</a:t>
            </a:r>
            <a:r>
              <a:rPr lang="zh-TW" altLang="en-US" dirty="0"/>
              <a:t>（趨勢科技） 的資安研究員 </a:t>
            </a:r>
            <a:r>
              <a:rPr lang="en-US" altLang="zh-TW" dirty="0"/>
              <a:t>Jason McFadyen </a:t>
            </a:r>
            <a:r>
              <a:rPr lang="zh-TW" altLang="en-US" dirty="0"/>
              <a:t>所發現並回報給 </a:t>
            </a:r>
            <a:r>
              <a:rPr lang="en-US" altLang="zh-TW" dirty="0"/>
              <a:t>Fortinet</a:t>
            </a:r>
            <a:r>
              <a:rPr lang="zh-TW" altLang="en-US" dirty="0"/>
              <a:t>。</a:t>
            </a:r>
            <a:endParaRPr lang="en-US" altLang="zh-TW" dirty="0"/>
          </a:p>
          <a:p>
            <a:pPr lvl="1"/>
            <a:r>
              <a:rPr lang="zh-TW" altLang="en-US" dirty="0"/>
              <a:t>趨勢科技的團隊表示，他們當時正在對 </a:t>
            </a:r>
            <a:r>
              <a:rPr lang="en-US" altLang="zh-TW" dirty="0" err="1"/>
              <a:t>FortiWeb</a:t>
            </a:r>
            <a:r>
              <a:rPr lang="en-US" altLang="zh-TW" dirty="0"/>
              <a:t> </a:t>
            </a:r>
            <a:r>
              <a:rPr lang="zh-TW" altLang="en-US" dirty="0"/>
              <a:t>產品過去曾發生過的其他安全性舊漏洞進行深度程式碼審查（</a:t>
            </a:r>
            <a:r>
              <a:rPr lang="en-US" altLang="zh-TW" dirty="0"/>
              <a:t>Code Review</a:t>
            </a:r>
            <a:r>
              <a:rPr lang="zh-TW" altLang="en-US" dirty="0"/>
              <a:t>）。在分析舊漏洞的修補邏輯與周邊模組時，研究員意外發現：系統在處理 </a:t>
            </a:r>
            <a:r>
              <a:rPr lang="en-US" altLang="zh-TW" dirty="0"/>
              <a:t>SAML </a:t>
            </a:r>
            <a:r>
              <a:rPr lang="zh-TW" altLang="en-US" dirty="0"/>
              <a:t>驗證機制相關的 </a:t>
            </a:r>
            <a:r>
              <a:rPr lang="en-US" altLang="zh-TW" dirty="0"/>
              <a:t>CLI </a:t>
            </a:r>
            <a:r>
              <a:rPr lang="zh-TW" altLang="en-US" dirty="0"/>
              <a:t>命令或 </a:t>
            </a:r>
            <a:r>
              <a:rPr lang="en-US" altLang="zh-TW" dirty="0"/>
              <a:t>Web API </a:t>
            </a:r>
            <a:r>
              <a:rPr lang="zh-TW" altLang="en-US" dirty="0"/>
              <a:t>參數時，竟然再次缺乏基本的文件過濾與跳脫處理（</a:t>
            </a:r>
            <a:r>
              <a:rPr lang="en-US" altLang="zh-TW" dirty="0"/>
              <a:t>Sanitization</a:t>
            </a:r>
            <a:r>
              <a:rPr lang="zh-TW" altLang="en-US" dirty="0"/>
              <a:t>），進而挖掘出了這個全新的 </a:t>
            </a:r>
            <a:r>
              <a:rPr lang="en-US" altLang="zh-TW" dirty="0"/>
              <a:t>OS </a:t>
            </a:r>
            <a:r>
              <a:rPr lang="zh-TW" altLang="en-US" dirty="0"/>
              <a:t>命令注入漏洞。</a:t>
            </a:r>
          </a:p>
        </p:txBody>
      </p:sp>
      <p:sp>
        <p:nvSpPr>
          <p:cNvPr id="3" name="標題 2">
            <a:extLst>
              <a:ext uri="{FF2B5EF4-FFF2-40B4-BE49-F238E27FC236}">
                <a16:creationId xmlns:a16="http://schemas.microsoft.com/office/drawing/2014/main" id="{AF69230D-A4EB-47EC-B7B6-C431D7386AF1}"/>
              </a:ext>
            </a:extLst>
          </p:cNvPr>
          <p:cNvSpPr>
            <a:spLocks noGrp="1"/>
          </p:cNvSpPr>
          <p:nvPr>
            <p:ph type="title"/>
          </p:nvPr>
        </p:nvSpPr>
        <p:spPr/>
        <p:txBody>
          <a:bodyPr>
            <a:normAutofit fontScale="90000"/>
          </a:bodyPr>
          <a:lstStyle/>
          <a:p>
            <a:r>
              <a:rPr lang="zh-TW" altLang="en-US" sz="4000" dirty="0">
                <a:latin typeface="Microsoft JhengHei"/>
                <a:ea typeface="Microsoft JhengHei"/>
              </a:rPr>
              <a:t>弱點</a:t>
            </a:r>
            <a:r>
              <a:rPr lang="en-US" altLang="zh-TW" sz="4000" dirty="0">
                <a:latin typeface="Microsoft JhengHei"/>
                <a:ea typeface="Microsoft JhengHei"/>
              </a:rPr>
              <a:t>: CVE-2025-64446</a:t>
            </a:r>
            <a:r>
              <a:rPr lang="zh-TW" altLang="en-US" sz="4000" dirty="0">
                <a:latin typeface="Microsoft JhengHei"/>
                <a:ea typeface="Microsoft JhengHei"/>
              </a:rPr>
              <a:t>和</a:t>
            </a:r>
            <a:r>
              <a:rPr lang="en-US" altLang="zh-TW" sz="4000" dirty="0">
                <a:latin typeface="Microsoft JhengHei"/>
                <a:ea typeface="Microsoft JhengHei"/>
              </a:rPr>
              <a:t>CVE-2025-58034</a:t>
            </a:r>
            <a:endParaRPr lang="zh-TW" altLang="en-US" dirty="0"/>
          </a:p>
        </p:txBody>
      </p:sp>
    </p:spTree>
    <p:extLst>
      <p:ext uri="{BB962C8B-B14F-4D97-AF65-F5344CB8AC3E}">
        <p14:creationId xmlns:p14="http://schemas.microsoft.com/office/powerpoint/2010/main" val="1268665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3F06AD9B-7F80-41D5-97A4-35BA03620222}"/>
              </a:ext>
            </a:extLst>
          </p:cNvPr>
          <p:cNvSpPr>
            <a:spLocks noGrp="1"/>
          </p:cNvSpPr>
          <p:nvPr>
            <p:ph idx="1"/>
          </p:nvPr>
        </p:nvSpPr>
        <p:spPr/>
        <p:txBody>
          <a:bodyPr/>
          <a:lstStyle/>
          <a:p>
            <a:r>
              <a:rPr lang="en-US" altLang="zh-TW" dirty="0"/>
              <a:t>CVE-2025-58034</a:t>
            </a:r>
            <a:r>
              <a:rPr lang="zh-TW" altLang="en-US" dirty="0"/>
              <a:t>原理</a:t>
            </a:r>
            <a:endParaRPr lang="en-US" altLang="zh-TW" dirty="0"/>
          </a:p>
          <a:p>
            <a:pPr lvl="1"/>
            <a:r>
              <a:rPr lang="zh-TW" altLang="en-US" dirty="0"/>
              <a:t>對特殊符號檢查不足</a:t>
            </a:r>
            <a:endParaRPr lang="en-US" altLang="zh-TW" dirty="0"/>
          </a:p>
          <a:p>
            <a:pPr lvl="2"/>
            <a:r>
              <a:rPr lang="zh-TW" altLang="en-US" dirty="0"/>
              <a:t>當系統管理員透過網頁後台</a:t>
            </a:r>
            <a:r>
              <a:rPr lang="en-US" altLang="zh-TW" dirty="0"/>
              <a:t>HTTP </a:t>
            </a:r>
            <a:r>
              <a:rPr lang="zh-TW" altLang="en-US" dirty="0"/>
              <a:t>請求或命令列介面時，</a:t>
            </a:r>
            <a:r>
              <a:rPr lang="en-US" altLang="zh-TW" dirty="0" err="1"/>
              <a:t>FortiWeb</a:t>
            </a:r>
            <a:r>
              <a:rPr lang="en-US" altLang="zh-TW" dirty="0"/>
              <a:t> </a:t>
            </a:r>
            <a:r>
              <a:rPr lang="zh-TW" altLang="en-US" dirty="0"/>
              <a:t>的底層程式沒有正確過濾或中和輸入內容中的特殊字元（如 </a:t>
            </a:r>
            <a:r>
              <a:rPr lang="en-US" altLang="zh-TW" dirty="0"/>
              <a:t>;, &amp;&amp;, | </a:t>
            </a:r>
            <a:r>
              <a:rPr lang="zh-TW" altLang="en-US" dirty="0"/>
              <a:t>等）。</a:t>
            </a:r>
            <a:endParaRPr lang="en-US" altLang="zh-TW" dirty="0"/>
          </a:p>
          <a:p>
            <a:pPr lvl="1"/>
            <a:r>
              <a:rPr lang="zh-TW" altLang="en-US" dirty="0"/>
              <a:t>底層系統直接執行惡意指令</a:t>
            </a:r>
            <a:endParaRPr lang="en-US" altLang="zh-TW" dirty="0"/>
          </a:p>
          <a:p>
            <a:pPr lvl="2"/>
            <a:r>
              <a:rPr lang="zh-TW" altLang="en-US" dirty="0"/>
              <a:t>因為系統直接把使用者輸入的字串串接到後台的 </a:t>
            </a:r>
            <a:r>
              <a:rPr lang="en-US" altLang="zh-TW" dirty="0"/>
              <a:t>Linux </a:t>
            </a:r>
            <a:r>
              <a:rPr lang="zh-TW" altLang="en-US" dirty="0"/>
              <a:t>作業系統指令中執行，導致攻擊者可以傳送特製的資料，藉此跳脫原本的設定指令，讓底層系統誤執行駭客夾帶的惡意程式碼。</a:t>
            </a:r>
          </a:p>
        </p:txBody>
      </p:sp>
      <p:sp>
        <p:nvSpPr>
          <p:cNvPr id="3" name="標題 2">
            <a:extLst>
              <a:ext uri="{FF2B5EF4-FFF2-40B4-BE49-F238E27FC236}">
                <a16:creationId xmlns:a16="http://schemas.microsoft.com/office/drawing/2014/main" id="{AF69230D-A4EB-47EC-B7B6-C431D7386AF1}"/>
              </a:ext>
            </a:extLst>
          </p:cNvPr>
          <p:cNvSpPr>
            <a:spLocks noGrp="1"/>
          </p:cNvSpPr>
          <p:nvPr>
            <p:ph type="title"/>
          </p:nvPr>
        </p:nvSpPr>
        <p:spPr/>
        <p:txBody>
          <a:bodyPr>
            <a:normAutofit fontScale="90000"/>
          </a:bodyPr>
          <a:lstStyle/>
          <a:p>
            <a:r>
              <a:rPr lang="zh-TW" altLang="en-US" sz="4000" dirty="0">
                <a:latin typeface="Microsoft JhengHei"/>
                <a:ea typeface="Microsoft JhengHei"/>
              </a:rPr>
              <a:t>弱點</a:t>
            </a:r>
            <a:r>
              <a:rPr lang="en-US" altLang="zh-TW" sz="4000" dirty="0">
                <a:latin typeface="Microsoft JhengHei"/>
                <a:ea typeface="Microsoft JhengHei"/>
              </a:rPr>
              <a:t>: CVE-2025-64446</a:t>
            </a:r>
            <a:r>
              <a:rPr lang="zh-TW" altLang="en-US" sz="4000" dirty="0">
                <a:latin typeface="Microsoft JhengHei"/>
                <a:ea typeface="Microsoft JhengHei"/>
              </a:rPr>
              <a:t>和</a:t>
            </a:r>
            <a:r>
              <a:rPr lang="en-US" altLang="zh-TW" sz="4000" dirty="0">
                <a:latin typeface="Microsoft JhengHei"/>
                <a:ea typeface="Microsoft JhengHei"/>
              </a:rPr>
              <a:t>CVE-2025-58034</a:t>
            </a:r>
            <a:endParaRPr lang="zh-TW" altLang="en-US" dirty="0"/>
          </a:p>
        </p:txBody>
      </p:sp>
    </p:spTree>
    <p:extLst>
      <p:ext uri="{BB962C8B-B14F-4D97-AF65-F5344CB8AC3E}">
        <p14:creationId xmlns:p14="http://schemas.microsoft.com/office/powerpoint/2010/main" val="42274876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3F06AD9B-7F80-41D5-97A4-35BA03620222}"/>
              </a:ext>
            </a:extLst>
          </p:cNvPr>
          <p:cNvSpPr>
            <a:spLocks noGrp="1"/>
          </p:cNvSpPr>
          <p:nvPr>
            <p:ph idx="1"/>
          </p:nvPr>
        </p:nvSpPr>
        <p:spPr/>
        <p:txBody>
          <a:bodyPr/>
          <a:lstStyle/>
          <a:p>
            <a:r>
              <a:rPr lang="en-US" altLang="zh-TW" dirty="0"/>
              <a:t>CVE-2025-58034</a:t>
            </a:r>
            <a:r>
              <a:rPr lang="zh-TW" altLang="en-US" dirty="0"/>
              <a:t> 野外捕捉</a:t>
            </a:r>
            <a:endParaRPr lang="en-US" altLang="zh-TW" dirty="0"/>
          </a:p>
          <a:p>
            <a:pPr lvl="1"/>
            <a:r>
              <a:rPr lang="zh-TW" altLang="en-US" dirty="0"/>
              <a:t>網路欺敵安全公司 </a:t>
            </a:r>
            <a:r>
              <a:rPr lang="en-US" altLang="zh-TW" dirty="0"/>
              <a:t>Defused </a:t>
            </a:r>
            <a:r>
              <a:rPr lang="zh-TW" altLang="en-US" dirty="0"/>
              <a:t>與法國 </a:t>
            </a:r>
            <a:r>
              <a:rPr lang="en-US" altLang="zh-TW" dirty="0"/>
              <a:t>Orange </a:t>
            </a:r>
            <a:r>
              <a:rPr lang="en-US" altLang="zh-TW" dirty="0" err="1"/>
              <a:t>Cyberdefense</a:t>
            </a:r>
            <a:r>
              <a:rPr lang="en-US" altLang="zh-TW" dirty="0"/>
              <a:t> </a:t>
            </a:r>
            <a:r>
              <a:rPr lang="zh-TW" altLang="en-US" dirty="0"/>
              <a:t>的蜜罐（</a:t>
            </a:r>
            <a:r>
              <a:rPr lang="en-US" altLang="zh-TW" dirty="0"/>
              <a:t>Honeypots</a:t>
            </a:r>
            <a:r>
              <a:rPr lang="zh-TW" altLang="en-US" dirty="0"/>
              <a:t>）系統，在 </a:t>
            </a:r>
            <a:r>
              <a:rPr lang="en-US" altLang="zh-TW" dirty="0"/>
              <a:t>10 </a:t>
            </a:r>
            <a:r>
              <a:rPr lang="zh-TW" altLang="en-US" dirty="0"/>
              <a:t>月初率先捕獲到了另一個針對 </a:t>
            </a:r>
            <a:r>
              <a:rPr lang="en-US" altLang="zh-TW" dirty="0" err="1"/>
              <a:t>FortiWeb</a:t>
            </a:r>
            <a:r>
              <a:rPr lang="en-US" altLang="zh-TW" dirty="0"/>
              <a:t> </a:t>
            </a:r>
            <a:r>
              <a:rPr lang="zh-TW" altLang="en-US" dirty="0"/>
              <a:t>的未授權漏洞 </a:t>
            </a:r>
            <a:r>
              <a:rPr lang="en-US" altLang="zh-TW" dirty="0"/>
              <a:t>CVE-2025-64446</a:t>
            </a:r>
            <a:r>
              <a:rPr lang="zh-TW" altLang="en-US" dirty="0"/>
              <a:t>（路徑穿越漏洞）在野外遭到黑客攻擊。</a:t>
            </a:r>
            <a:endParaRPr lang="en-US" altLang="zh-TW" dirty="0"/>
          </a:p>
          <a:p>
            <a:pPr lvl="1"/>
            <a:r>
              <a:rPr lang="zh-TW" altLang="en-US" dirty="0"/>
              <a:t>由於 </a:t>
            </a:r>
            <a:r>
              <a:rPr lang="en-US" altLang="zh-TW" dirty="0"/>
              <a:t>CVE-2025-64446 </a:t>
            </a:r>
            <a:r>
              <a:rPr lang="zh-TW" altLang="en-US" dirty="0"/>
              <a:t>可以讓攻擊者「無密碼直接創建管理員帳號」，而 </a:t>
            </a:r>
            <a:r>
              <a:rPr lang="en-US" altLang="zh-TW" dirty="0"/>
              <a:t>CVE-2025-58034 </a:t>
            </a:r>
            <a:r>
              <a:rPr lang="zh-TW" altLang="en-US" dirty="0"/>
              <a:t>則是需要「登入後才能執行的命令注入」。黑客很快在真實攻擊中發現，</a:t>
            </a:r>
            <a:r>
              <a:rPr lang="zh-TW" altLang="en-US" b="1" dirty="0"/>
              <a:t>只要把這兩個漏洞串聯在一起，就能直接突破防護，在免密碼狀態下拿到整台伺服器的最高 </a:t>
            </a:r>
            <a:r>
              <a:rPr lang="en-US" altLang="zh-TW" b="1" dirty="0"/>
              <a:t>Root </a:t>
            </a:r>
            <a:r>
              <a:rPr lang="zh-TW" altLang="en-US" b="1" dirty="0"/>
              <a:t>權限</a:t>
            </a:r>
            <a:r>
              <a:rPr lang="zh-TW" altLang="en-US" dirty="0"/>
              <a:t>。</a:t>
            </a:r>
          </a:p>
        </p:txBody>
      </p:sp>
      <p:sp>
        <p:nvSpPr>
          <p:cNvPr id="3" name="標題 2">
            <a:extLst>
              <a:ext uri="{FF2B5EF4-FFF2-40B4-BE49-F238E27FC236}">
                <a16:creationId xmlns:a16="http://schemas.microsoft.com/office/drawing/2014/main" id="{AF69230D-A4EB-47EC-B7B6-C431D7386AF1}"/>
              </a:ext>
            </a:extLst>
          </p:cNvPr>
          <p:cNvSpPr>
            <a:spLocks noGrp="1"/>
          </p:cNvSpPr>
          <p:nvPr>
            <p:ph type="title"/>
          </p:nvPr>
        </p:nvSpPr>
        <p:spPr/>
        <p:txBody>
          <a:bodyPr>
            <a:normAutofit fontScale="90000"/>
          </a:bodyPr>
          <a:lstStyle/>
          <a:p>
            <a:r>
              <a:rPr lang="zh-TW" altLang="en-US" sz="4000" dirty="0">
                <a:latin typeface="Microsoft JhengHei"/>
                <a:ea typeface="Microsoft JhengHei"/>
              </a:rPr>
              <a:t>弱點</a:t>
            </a:r>
            <a:r>
              <a:rPr lang="en-US" altLang="zh-TW" sz="4000" dirty="0">
                <a:latin typeface="Microsoft JhengHei"/>
                <a:ea typeface="Microsoft JhengHei"/>
              </a:rPr>
              <a:t>: CVE-2025-64446</a:t>
            </a:r>
            <a:r>
              <a:rPr lang="zh-TW" altLang="en-US" sz="4000" dirty="0">
                <a:latin typeface="Microsoft JhengHei"/>
                <a:ea typeface="Microsoft JhengHei"/>
              </a:rPr>
              <a:t>和</a:t>
            </a:r>
            <a:r>
              <a:rPr lang="en-US" altLang="zh-TW" sz="4000" dirty="0">
                <a:latin typeface="Microsoft JhengHei"/>
                <a:ea typeface="Microsoft JhengHei"/>
              </a:rPr>
              <a:t>CVE-2025-58034</a:t>
            </a:r>
            <a:endParaRPr lang="zh-TW" altLang="en-US" dirty="0"/>
          </a:p>
        </p:txBody>
      </p:sp>
    </p:spTree>
    <p:extLst>
      <p:ext uri="{BB962C8B-B14F-4D97-AF65-F5344CB8AC3E}">
        <p14:creationId xmlns:p14="http://schemas.microsoft.com/office/powerpoint/2010/main" val="27602666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內容版面配置區 1"/>
          <p:cNvSpPr>
            <a:spLocks noGrp="1"/>
          </p:cNvSpPr>
          <p:nvPr>
            <p:ph idx="1"/>
          </p:nvPr>
        </p:nvSpPr>
        <p:spPr>
          <a:xfrm>
            <a:off x="457200" y="1654175"/>
            <a:ext cx="8229600" cy="4525963"/>
          </a:xfrm>
        </p:spPr>
        <p:txBody>
          <a:bodyPr/>
          <a:lstStyle/>
          <a:p>
            <a:pPr eaLnBrk="1" hangingPunct="1"/>
            <a:r>
              <a:rPr lang="zh-TW" altLang="en-US" dirty="0">
                <a:latin typeface="Microsoft JhengHei"/>
                <a:ea typeface="Microsoft JhengHei"/>
              </a:rPr>
              <a:t>分享案例</a:t>
            </a:r>
            <a:endParaRPr lang="en-US" altLang="zh-TW" dirty="0">
              <a:latin typeface="Microsoft JhengHei"/>
              <a:ea typeface="Microsoft JhengHei"/>
            </a:endParaRPr>
          </a:p>
          <a:p>
            <a:pPr lvl="1" eaLnBrk="1" hangingPunct="1"/>
            <a:r>
              <a:rPr lang="zh-TW" altLang="en-US" dirty="0">
                <a:latin typeface="Microsoft JhengHei"/>
                <a:ea typeface="Microsoft JhengHei"/>
              </a:rPr>
              <a:t>第一案： </a:t>
            </a:r>
            <a:r>
              <a:rPr lang="en-US" altLang="zh-TW" dirty="0"/>
              <a:t>(114/2009/308 )</a:t>
            </a:r>
            <a:r>
              <a:rPr lang="zh-TW" altLang="en-US" dirty="0"/>
              <a:t> ●●局●●驗證系統遭駭案</a:t>
            </a:r>
            <a:endParaRPr lang="en-US" altLang="zh-TW" dirty="0">
              <a:latin typeface="Microsoft JhengHei"/>
              <a:ea typeface="Microsoft JhengHei"/>
            </a:endParaRPr>
          </a:p>
          <a:p>
            <a:pPr lvl="1" eaLnBrk="1" hangingPunct="1"/>
            <a:r>
              <a:rPr lang="zh-TW" altLang="en-US" dirty="0">
                <a:latin typeface="Microsoft JhengHei"/>
                <a:ea typeface="Microsoft JhengHei"/>
              </a:rPr>
              <a:t>第二案：</a:t>
            </a:r>
            <a:r>
              <a:rPr lang="zh-TW" altLang="en-US" dirty="0"/>
              <a:t> </a:t>
            </a:r>
            <a:r>
              <a:rPr lang="en-US" altLang="zh-TW" dirty="0"/>
              <a:t>(114/2009/349 ) </a:t>
            </a:r>
            <a:r>
              <a:rPr lang="zh-TW" altLang="en-US" dirty="0"/>
              <a:t>●●政府●●系統遭駭案</a:t>
            </a:r>
            <a:endParaRPr lang="en-US" altLang="zh-TW" dirty="0">
              <a:latin typeface="Microsoft JhengHei"/>
              <a:ea typeface="Microsoft JhengHei"/>
            </a:endParaRPr>
          </a:p>
          <a:p>
            <a:pPr lvl="1" eaLnBrk="1" hangingPunct="1"/>
            <a:r>
              <a:rPr lang="zh-TW" altLang="en-US" dirty="0">
                <a:latin typeface="Microsoft JhengHei"/>
                <a:ea typeface="Microsoft JhengHei"/>
              </a:rPr>
              <a:t>第三案： </a:t>
            </a:r>
            <a:r>
              <a:rPr lang="en-US" altLang="zh-TW" dirty="0"/>
              <a:t>(</a:t>
            </a:r>
            <a:r>
              <a:rPr lang="en-US" altLang="zh-TW" b="1" dirty="0"/>
              <a:t>114/2009/318</a:t>
            </a:r>
            <a:r>
              <a:rPr lang="en-US" altLang="zh-TW" dirty="0"/>
              <a:t>)</a:t>
            </a:r>
            <a:r>
              <a:rPr lang="zh-TW" altLang="en-US" dirty="0"/>
              <a:t> ●●局遭社交工程郵件攻擊案</a:t>
            </a:r>
            <a:endParaRPr lang="en-US" altLang="zh-TW" dirty="0">
              <a:latin typeface="Microsoft JhengHei"/>
              <a:ea typeface="Microsoft JhengHei"/>
            </a:endParaRPr>
          </a:p>
          <a:p>
            <a:pPr eaLnBrk="1" hangingPunct="1"/>
            <a:r>
              <a:rPr lang="zh-TW" altLang="en-US" dirty="0">
                <a:latin typeface="Microsoft JhengHei"/>
                <a:ea typeface="Microsoft JhengHei"/>
              </a:rPr>
              <a:t>近期重要漏洞</a:t>
            </a:r>
            <a:endParaRPr lang="en-US" altLang="zh-TW" dirty="0">
              <a:latin typeface="Microsoft JhengHei"/>
              <a:ea typeface="Microsoft JhengHei"/>
            </a:endParaRPr>
          </a:p>
          <a:p>
            <a:pPr lvl="1" eaLnBrk="1" hangingPunct="1"/>
            <a:r>
              <a:rPr lang="en-US" altLang="zh-TW" dirty="0">
                <a:latin typeface="Microsoft JhengHei"/>
                <a:ea typeface="Microsoft JhengHei"/>
              </a:rPr>
              <a:t>Fortinet</a:t>
            </a:r>
            <a:r>
              <a:rPr lang="zh-TW" altLang="en-US" dirty="0">
                <a:latin typeface="Microsoft JhengHei"/>
                <a:ea typeface="Microsoft JhengHei"/>
              </a:rPr>
              <a:t>防禦設備</a:t>
            </a:r>
            <a:endParaRPr lang="en-US" altLang="zh-TW" dirty="0">
              <a:latin typeface="Microsoft JhengHei"/>
              <a:ea typeface="Microsoft JhengHei"/>
            </a:endParaRPr>
          </a:p>
          <a:p>
            <a:pPr lvl="2" eaLnBrk="1" hangingPunct="1"/>
            <a:r>
              <a:rPr lang="en-US" altLang="zh-TW" dirty="0"/>
              <a:t>CVE-2025-64446</a:t>
            </a:r>
            <a:r>
              <a:rPr lang="zh-TW" altLang="en-US" dirty="0"/>
              <a:t>、</a:t>
            </a:r>
            <a:r>
              <a:rPr lang="en-US" altLang="zh-TW" dirty="0"/>
              <a:t>CVE-2025-58034(Fortinet Web)</a:t>
            </a:r>
            <a:endParaRPr lang="en-US" altLang="zh-TW" dirty="0">
              <a:latin typeface="Microsoft JhengHei"/>
              <a:ea typeface="Microsoft JhengHei"/>
            </a:endParaRPr>
          </a:p>
          <a:p>
            <a:pPr lvl="2" eaLnBrk="1" hangingPunct="1"/>
            <a:r>
              <a:rPr lang="en-US" altLang="zh-TW" dirty="0">
                <a:latin typeface="Microsoft JhengHei"/>
                <a:ea typeface="Microsoft JhengHei"/>
              </a:rPr>
              <a:t>CVE-2025-59718</a:t>
            </a:r>
            <a:r>
              <a:rPr lang="zh-TW" altLang="en-US" dirty="0">
                <a:latin typeface="Microsoft JhengHei"/>
                <a:ea typeface="Microsoft JhengHei"/>
              </a:rPr>
              <a:t>、</a:t>
            </a:r>
            <a:r>
              <a:rPr lang="en-US" altLang="zh-TW" dirty="0">
                <a:latin typeface="Microsoft JhengHei"/>
                <a:ea typeface="Microsoft JhengHei"/>
              </a:rPr>
              <a:t>CVE-2025-59719(Fortinet Cloud)</a:t>
            </a:r>
          </a:p>
          <a:p>
            <a:pPr eaLnBrk="1" hangingPunct="1"/>
            <a:r>
              <a:rPr lang="zh-TW" altLang="en-US" dirty="0">
                <a:latin typeface="Microsoft JhengHei"/>
                <a:ea typeface="Microsoft JhengHei"/>
              </a:rPr>
              <a:t>結論</a:t>
            </a:r>
            <a:endParaRPr lang="en-US" altLang="zh-TW" dirty="0">
              <a:latin typeface="Microsoft JhengHei"/>
              <a:ea typeface="Microsoft JhengHei"/>
            </a:endParaRPr>
          </a:p>
          <a:p>
            <a:pPr lvl="1" eaLnBrk="1" hangingPunct="1"/>
            <a:endParaRPr lang="zh-TW" altLang="en-US" dirty="0">
              <a:latin typeface="Microsoft JhengHei"/>
              <a:ea typeface="Microsoft JhengHei"/>
            </a:endParaRPr>
          </a:p>
          <a:p>
            <a:pPr lvl="1" eaLnBrk="1" hangingPunct="1"/>
            <a:endParaRPr lang="en-US" altLang="zh-TW" dirty="0">
              <a:latin typeface="Microsoft JhengHei"/>
              <a:ea typeface="Microsoft JhengHei"/>
            </a:endParaRPr>
          </a:p>
        </p:txBody>
      </p:sp>
      <p:sp>
        <p:nvSpPr>
          <p:cNvPr id="3" name="標題 2"/>
          <p:cNvSpPr>
            <a:spLocks noGrp="1"/>
          </p:cNvSpPr>
          <p:nvPr>
            <p:ph type="title"/>
          </p:nvPr>
        </p:nvSpPr>
        <p:spPr/>
        <p:txBody>
          <a:bodyPr/>
          <a:lstStyle/>
          <a:p>
            <a:pPr eaLnBrk="1" hangingPunct="1">
              <a:defRPr/>
            </a:pPr>
            <a:r>
              <a:rPr lang="zh-TW" altLang="en-US" dirty="0">
                <a:cs typeface="+mj-cs"/>
              </a:rPr>
              <a:t>大綱</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3F06AD9B-7F80-41D5-97A4-35BA03620222}"/>
              </a:ext>
            </a:extLst>
          </p:cNvPr>
          <p:cNvSpPr>
            <a:spLocks noGrp="1"/>
          </p:cNvSpPr>
          <p:nvPr>
            <p:ph idx="1"/>
          </p:nvPr>
        </p:nvSpPr>
        <p:spPr/>
        <p:txBody>
          <a:bodyPr/>
          <a:lstStyle/>
          <a:p>
            <a:r>
              <a:rPr lang="zh-TW" altLang="en-US" dirty="0"/>
              <a:t>官方認證與緊急通報</a:t>
            </a:r>
            <a:endParaRPr lang="en-US" altLang="zh-TW" dirty="0"/>
          </a:p>
          <a:p>
            <a:pPr lvl="1"/>
            <a:r>
              <a:rPr lang="zh-TW" altLang="en-US" dirty="0"/>
              <a:t>在安全研究報告與野外攻擊證據的壓力下，</a:t>
            </a:r>
            <a:r>
              <a:rPr lang="en-US" altLang="zh-TW" dirty="0"/>
              <a:t>Fortinet </a:t>
            </a:r>
            <a:r>
              <a:rPr lang="zh-TW" altLang="en-US" dirty="0"/>
              <a:t>官方安全團隊（</a:t>
            </a:r>
            <a:r>
              <a:rPr lang="en-US" altLang="zh-TW" dirty="0"/>
              <a:t>PSIRT</a:t>
            </a:r>
            <a:r>
              <a:rPr lang="zh-TW" altLang="en-US" dirty="0"/>
              <a:t>） 於 </a:t>
            </a:r>
            <a:r>
              <a:rPr lang="en-US" altLang="zh-TW" dirty="0"/>
              <a:t>2025 </a:t>
            </a:r>
            <a:r>
              <a:rPr lang="zh-TW" altLang="en-US" dirty="0"/>
              <a:t>年 </a:t>
            </a:r>
            <a:r>
              <a:rPr lang="en-US" altLang="zh-TW" dirty="0"/>
              <a:t>11 </a:t>
            </a:r>
            <a:r>
              <a:rPr lang="zh-TW" altLang="en-US" dirty="0"/>
              <a:t>月 </a:t>
            </a:r>
            <a:r>
              <a:rPr lang="en-US" altLang="zh-TW" dirty="0"/>
              <a:t>14 </a:t>
            </a:r>
            <a:r>
              <a:rPr lang="zh-TW" altLang="en-US" dirty="0"/>
              <a:t>日 正式發布編號 </a:t>
            </a:r>
            <a:r>
              <a:rPr lang="en-US" altLang="zh-TW" dirty="0"/>
              <a:t>CVE-2025-64446 </a:t>
            </a:r>
            <a:r>
              <a:rPr lang="zh-TW" altLang="en-US" dirty="0"/>
              <a:t>的安全公告，承認漏洞存在且已被駭客積極利用。</a:t>
            </a:r>
            <a:endParaRPr lang="en-US" altLang="zh-TW" dirty="0"/>
          </a:p>
          <a:p>
            <a:pPr lvl="1"/>
            <a:r>
              <a:rPr lang="zh-TW" altLang="en-US" dirty="0"/>
              <a:t>由於此 </a:t>
            </a:r>
            <a:r>
              <a:rPr lang="en-US" altLang="zh-TW" dirty="0"/>
              <a:t>Web </a:t>
            </a:r>
            <a:r>
              <a:rPr lang="zh-TW" altLang="en-US" dirty="0"/>
              <a:t>應用程式防火牆（</a:t>
            </a:r>
            <a:r>
              <a:rPr lang="en-US" altLang="zh-TW" dirty="0"/>
              <a:t>WAF</a:t>
            </a:r>
            <a:r>
              <a:rPr lang="zh-TW" altLang="en-US" dirty="0"/>
              <a:t>）漏洞影響範圍極廣、危害極高（</a:t>
            </a:r>
            <a:r>
              <a:rPr lang="en-US" altLang="zh-TW" dirty="0"/>
              <a:t>CVSS </a:t>
            </a:r>
            <a:r>
              <a:rPr lang="zh-TW" altLang="en-US" dirty="0"/>
              <a:t>評分高達 </a:t>
            </a:r>
            <a:r>
              <a:rPr lang="en-US" altLang="zh-TW" dirty="0"/>
              <a:t>9.8</a:t>
            </a:r>
            <a:r>
              <a:rPr lang="zh-TW" altLang="en-US" dirty="0"/>
              <a:t>），美國網路安全和基礎設施安全局（</a:t>
            </a:r>
            <a:r>
              <a:rPr lang="en-US" altLang="zh-TW" dirty="0"/>
              <a:t>CISA</a:t>
            </a:r>
            <a:r>
              <a:rPr lang="zh-TW" altLang="en-US" dirty="0"/>
              <a:t>）在同日（</a:t>
            </a:r>
            <a:r>
              <a:rPr lang="en-US" altLang="zh-TW" dirty="0"/>
              <a:t>11 </a:t>
            </a:r>
            <a:r>
              <a:rPr lang="zh-TW" altLang="en-US" dirty="0"/>
              <a:t>月 </a:t>
            </a:r>
            <a:r>
              <a:rPr lang="en-US" altLang="zh-TW" dirty="0"/>
              <a:t>14 </a:t>
            </a:r>
            <a:r>
              <a:rPr lang="zh-TW" altLang="en-US" dirty="0"/>
              <a:t>日）立刻將其加入已知被利用漏洞（</a:t>
            </a:r>
            <a:r>
              <a:rPr lang="en-US" altLang="zh-TW" dirty="0"/>
              <a:t>KEV</a:t>
            </a:r>
            <a:r>
              <a:rPr lang="zh-TW" altLang="en-US"/>
              <a:t>）目錄，下令所有聯邦機構限期強制修補。</a:t>
            </a:r>
          </a:p>
        </p:txBody>
      </p:sp>
      <p:sp>
        <p:nvSpPr>
          <p:cNvPr id="3" name="標題 2">
            <a:extLst>
              <a:ext uri="{FF2B5EF4-FFF2-40B4-BE49-F238E27FC236}">
                <a16:creationId xmlns:a16="http://schemas.microsoft.com/office/drawing/2014/main" id="{AF69230D-A4EB-47EC-B7B6-C431D7386AF1}"/>
              </a:ext>
            </a:extLst>
          </p:cNvPr>
          <p:cNvSpPr>
            <a:spLocks noGrp="1"/>
          </p:cNvSpPr>
          <p:nvPr>
            <p:ph type="title"/>
          </p:nvPr>
        </p:nvSpPr>
        <p:spPr/>
        <p:txBody>
          <a:bodyPr>
            <a:normAutofit fontScale="90000"/>
          </a:bodyPr>
          <a:lstStyle/>
          <a:p>
            <a:r>
              <a:rPr lang="zh-TW" altLang="en-US" sz="4000" dirty="0">
                <a:latin typeface="Microsoft JhengHei"/>
                <a:ea typeface="Microsoft JhengHei"/>
              </a:rPr>
              <a:t>弱點</a:t>
            </a:r>
            <a:r>
              <a:rPr lang="en-US" altLang="zh-TW" sz="4000" dirty="0">
                <a:latin typeface="Microsoft JhengHei"/>
                <a:ea typeface="Microsoft JhengHei"/>
              </a:rPr>
              <a:t>: CVE-2025-64446</a:t>
            </a:r>
            <a:r>
              <a:rPr lang="zh-TW" altLang="en-US" sz="4000" dirty="0">
                <a:latin typeface="Microsoft JhengHei"/>
                <a:ea typeface="Microsoft JhengHei"/>
              </a:rPr>
              <a:t>和</a:t>
            </a:r>
            <a:r>
              <a:rPr lang="en-US" altLang="zh-TW" sz="4000" dirty="0">
                <a:latin typeface="Microsoft JhengHei"/>
                <a:ea typeface="Microsoft JhengHei"/>
              </a:rPr>
              <a:t>CVE-2025-58034</a:t>
            </a:r>
            <a:endParaRPr lang="zh-TW" altLang="en-US" dirty="0"/>
          </a:p>
        </p:txBody>
      </p:sp>
    </p:spTree>
    <p:extLst>
      <p:ext uri="{BB962C8B-B14F-4D97-AF65-F5344CB8AC3E}">
        <p14:creationId xmlns:p14="http://schemas.microsoft.com/office/powerpoint/2010/main" val="23443229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3F06AD9B-7F80-41D5-97A4-35BA03620222}"/>
              </a:ext>
            </a:extLst>
          </p:cNvPr>
          <p:cNvSpPr>
            <a:spLocks noGrp="1"/>
          </p:cNvSpPr>
          <p:nvPr>
            <p:ph idx="1"/>
          </p:nvPr>
        </p:nvSpPr>
        <p:spPr>
          <a:xfrm>
            <a:off x="457200" y="1654003"/>
            <a:ext cx="8229600" cy="622870"/>
          </a:xfrm>
        </p:spPr>
        <p:txBody>
          <a:bodyPr/>
          <a:lstStyle/>
          <a:p>
            <a:r>
              <a:rPr lang="zh-TW" altLang="en-US" dirty="0"/>
              <a:t>影響版本</a:t>
            </a:r>
          </a:p>
        </p:txBody>
      </p:sp>
      <p:sp>
        <p:nvSpPr>
          <p:cNvPr id="3" name="標題 2">
            <a:extLst>
              <a:ext uri="{FF2B5EF4-FFF2-40B4-BE49-F238E27FC236}">
                <a16:creationId xmlns:a16="http://schemas.microsoft.com/office/drawing/2014/main" id="{AF69230D-A4EB-47EC-B7B6-C431D7386AF1}"/>
              </a:ext>
            </a:extLst>
          </p:cNvPr>
          <p:cNvSpPr>
            <a:spLocks noGrp="1"/>
          </p:cNvSpPr>
          <p:nvPr>
            <p:ph type="title"/>
          </p:nvPr>
        </p:nvSpPr>
        <p:spPr/>
        <p:txBody>
          <a:bodyPr>
            <a:normAutofit fontScale="90000"/>
          </a:bodyPr>
          <a:lstStyle/>
          <a:p>
            <a:r>
              <a:rPr lang="zh-TW" altLang="en-US" sz="4000" dirty="0">
                <a:latin typeface="Microsoft JhengHei"/>
                <a:ea typeface="Microsoft JhengHei"/>
              </a:rPr>
              <a:t>弱點</a:t>
            </a:r>
            <a:r>
              <a:rPr lang="en-US" altLang="zh-TW" sz="4000" dirty="0">
                <a:latin typeface="Microsoft JhengHei"/>
                <a:ea typeface="Microsoft JhengHei"/>
              </a:rPr>
              <a:t>: CVE-2025-64446</a:t>
            </a:r>
            <a:r>
              <a:rPr lang="zh-TW" altLang="en-US" sz="4000" dirty="0">
                <a:latin typeface="Microsoft JhengHei"/>
                <a:ea typeface="Microsoft JhengHei"/>
              </a:rPr>
              <a:t>和</a:t>
            </a:r>
            <a:r>
              <a:rPr lang="en-US" altLang="zh-TW" sz="4000" dirty="0">
                <a:latin typeface="Microsoft JhengHei"/>
                <a:ea typeface="Microsoft JhengHei"/>
              </a:rPr>
              <a:t>CVE-2025-58034</a:t>
            </a:r>
            <a:endParaRPr lang="zh-TW" altLang="en-US" dirty="0"/>
          </a:p>
        </p:txBody>
      </p:sp>
      <p:graphicFrame>
        <p:nvGraphicFramePr>
          <p:cNvPr id="4" name="表格 3">
            <a:extLst>
              <a:ext uri="{FF2B5EF4-FFF2-40B4-BE49-F238E27FC236}">
                <a16:creationId xmlns:a16="http://schemas.microsoft.com/office/drawing/2014/main" id="{A1CF9FC0-4DDD-41E3-B75B-496C7A13248F}"/>
              </a:ext>
            </a:extLst>
          </p:cNvPr>
          <p:cNvGraphicFramePr>
            <a:graphicFrameLocks noGrp="1"/>
          </p:cNvGraphicFramePr>
          <p:nvPr>
            <p:extLst>
              <p:ext uri="{D42A27DB-BD31-4B8C-83A1-F6EECF244321}">
                <p14:modId xmlns:p14="http://schemas.microsoft.com/office/powerpoint/2010/main" val="344831004"/>
              </p:ext>
            </p:extLst>
          </p:nvPr>
        </p:nvGraphicFramePr>
        <p:xfrm>
          <a:off x="899592" y="2276872"/>
          <a:ext cx="7787208" cy="3960438"/>
        </p:xfrm>
        <a:graphic>
          <a:graphicData uri="http://schemas.openxmlformats.org/drawingml/2006/table">
            <a:tbl>
              <a:tblPr firstRow="1" bandRow="1">
                <a:tableStyleId>{5C22544A-7EE6-4342-B048-85BDC9FD1C3A}</a:tableStyleId>
              </a:tblPr>
              <a:tblGrid>
                <a:gridCol w="2595736">
                  <a:extLst>
                    <a:ext uri="{9D8B030D-6E8A-4147-A177-3AD203B41FA5}">
                      <a16:colId xmlns:a16="http://schemas.microsoft.com/office/drawing/2014/main" val="2643894294"/>
                    </a:ext>
                  </a:extLst>
                </a:gridCol>
                <a:gridCol w="2595736">
                  <a:extLst>
                    <a:ext uri="{9D8B030D-6E8A-4147-A177-3AD203B41FA5}">
                      <a16:colId xmlns:a16="http://schemas.microsoft.com/office/drawing/2014/main" val="323989279"/>
                    </a:ext>
                  </a:extLst>
                </a:gridCol>
                <a:gridCol w="2595736">
                  <a:extLst>
                    <a:ext uri="{9D8B030D-6E8A-4147-A177-3AD203B41FA5}">
                      <a16:colId xmlns:a16="http://schemas.microsoft.com/office/drawing/2014/main" val="3761499822"/>
                    </a:ext>
                  </a:extLst>
                </a:gridCol>
              </a:tblGrid>
              <a:tr h="660073">
                <a:tc>
                  <a:txBody>
                    <a:bodyPr/>
                    <a:lstStyle/>
                    <a:p>
                      <a:r>
                        <a:rPr lang="en-US" altLang="zh-TW" dirty="0"/>
                        <a:t>Fortinet</a:t>
                      </a:r>
                      <a:endParaRPr lang="zh-TW" altLang="en-US" dirty="0"/>
                    </a:p>
                  </a:txBody>
                  <a:tcPr/>
                </a:tc>
                <a:tc>
                  <a:txBody>
                    <a:bodyPr/>
                    <a:lstStyle/>
                    <a:p>
                      <a:r>
                        <a:rPr lang="en-US" altLang="zh-TW" dirty="0"/>
                        <a:t>CVE-2025-64446</a:t>
                      </a:r>
                      <a:endParaRPr lang="zh-TW" altLang="en-US" dirty="0"/>
                    </a:p>
                  </a:txBody>
                  <a:tcPr/>
                </a:tc>
                <a:tc>
                  <a:txBody>
                    <a:bodyPr/>
                    <a:lstStyle/>
                    <a:p>
                      <a:r>
                        <a:rPr lang="en-US" altLang="zh-TW" dirty="0"/>
                        <a:t>CVE-2025-58034</a:t>
                      </a:r>
                      <a:endParaRPr lang="zh-TW" altLang="en-US" dirty="0"/>
                    </a:p>
                  </a:txBody>
                  <a:tcPr/>
                </a:tc>
                <a:extLst>
                  <a:ext uri="{0D108BD9-81ED-4DB2-BD59-A6C34878D82A}">
                    <a16:rowId xmlns:a16="http://schemas.microsoft.com/office/drawing/2014/main" val="2243371178"/>
                  </a:ext>
                </a:extLst>
              </a:tr>
              <a:tr h="660073">
                <a:tc>
                  <a:txBody>
                    <a:bodyPr/>
                    <a:lstStyle/>
                    <a:p>
                      <a:r>
                        <a:rPr lang="en-US" altLang="zh-TW" dirty="0" err="1"/>
                        <a:t>FortiWeb</a:t>
                      </a:r>
                      <a:r>
                        <a:rPr lang="en-US" altLang="zh-TW" dirty="0"/>
                        <a:t> 8.0</a:t>
                      </a:r>
                      <a:endParaRPr lang="zh-TW" altLang="en-US" dirty="0"/>
                    </a:p>
                  </a:txBody>
                  <a:tcPr/>
                </a:tc>
                <a:tc>
                  <a:txBody>
                    <a:bodyPr/>
                    <a:lstStyle/>
                    <a:p>
                      <a:r>
                        <a:rPr lang="en-US" altLang="zh-TW" dirty="0"/>
                        <a:t>8.0.0 </a:t>
                      </a:r>
                      <a:r>
                        <a:rPr lang="zh-TW" altLang="en-US" dirty="0"/>
                        <a:t>至 </a:t>
                      </a:r>
                      <a:r>
                        <a:rPr lang="en-US" altLang="zh-TW" dirty="0"/>
                        <a:t>8.0.1</a:t>
                      </a:r>
                      <a:endParaRPr lang="zh-TW" altLang="en-US" dirty="0"/>
                    </a:p>
                  </a:txBody>
                  <a:tcPr/>
                </a:tc>
                <a:tc>
                  <a:txBody>
                    <a:bodyPr/>
                    <a:lstStyle/>
                    <a:p>
                      <a:r>
                        <a:rPr lang="en-US" altLang="zh-TW" dirty="0"/>
                        <a:t>8.0.0 </a:t>
                      </a:r>
                      <a:r>
                        <a:rPr lang="zh-TW" altLang="en-US" dirty="0"/>
                        <a:t>至 </a:t>
                      </a:r>
                      <a:r>
                        <a:rPr lang="en-US" altLang="zh-TW" dirty="0"/>
                        <a:t>8.0.1</a:t>
                      </a:r>
                      <a:endParaRPr lang="zh-TW" altLang="en-US" dirty="0"/>
                    </a:p>
                  </a:txBody>
                  <a:tcPr/>
                </a:tc>
                <a:extLst>
                  <a:ext uri="{0D108BD9-81ED-4DB2-BD59-A6C34878D82A}">
                    <a16:rowId xmlns:a16="http://schemas.microsoft.com/office/drawing/2014/main" val="2439005536"/>
                  </a:ext>
                </a:extLst>
              </a:tr>
              <a:tr h="660073">
                <a:tc>
                  <a:txBody>
                    <a:bodyPr/>
                    <a:lstStyle/>
                    <a:p>
                      <a:r>
                        <a:rPr lang="en-US" altLang="zh-TW" dirty="0" err="1"/>
                        <a:t>FortiWeb</a:t>
                      </a:r>
                      <a:r>
                        <a:rPr lang="en-US" altLang="zh-TW" dirty="0"/>
                        <a:t> 7.6</a:t>
                      </a:r>
                      <a:endParaRPr lang="zh-TW" altLang="en-US" dirty="0"/>
                    </a:p>
                  </a:txBody>
                  <a:tcPr/>
                </a:tc>
                <a:tc>
                  <a:txBody>
                    <a:bodyPr/>
                    <a:lstStyle/>
                    <a:p>
                      <a:r>
                        <a:rPr lang="en-US" altLang="zh-TW" dirty="0"/>
                        <a:t>7.6.0 </a:t>
                      </a:r>
                      <a:r>
                        <a:rPr lang="zh-TW" altLang="en-US" dirty="0"/>
                        <a:t>至 </a:t>
                      </a:r>
                      <a:r>
                        <a:rPr lang="en-US" altLang="zh-TW" dirty="0"/>
                        <a:t>7.6.4</a:t>
                      </a:r>
                      <a:endParaRPr lang="zh-TW" altLang="en-US" dirty="0"/>
                    </a:p>
                  </a:txBody>
                  <a:tcPr/>
                </a:tc>
                <a:tc>
                  <a:txBody>
                    <a:bodyPr/>
                    <a:lstStyle/>
                    <a:p>
                      <a:r>
                        <a:rPr lang="en-US" altLang="zh-TW" dirty="0"/>
                        <a:t>7.6.0 </a:t>
                      </a:r>
                      <a:r>
                        <a:rPr lang="zh-TW" altLang="en-US" dirty="0"/>
                        <a:t>至 </a:t>
                      </a:r>
                      <a:r>
                        <a:rPr lang="en-US" altLang="zh-TW" dirty="0"/>
                        <a:t>7.6.5</a:t>
                      </a:r>
                      <a:endParaRPr lang="zh-TW" altLang="en-US" dirty="0"/>
                    </a:p>
                  </a:txBody>
                  <a:tcPr/>
                </a:tc>
                <a:extLst>
                  <a:ext uri="{0D108BD9-81ED-4DB2-BD59-A6C34878D82A}">
                    <a16:rowId xmlns:a16="http://schemas.microsoft.com/office/drawing/2014/main" val="3562002237"/>
                  </a:ext>
                </a:extLst>
              </a:tr>
              <a:tr h="660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err="1"/>
                        <a:t>FortiWeb</a:t>
                      </a:r>
                      <a:r>
                        <a:rPr lang="en-US" altLang="zh-TW" dirty="0"/>
                        <a:t> 7.4</a:t>
                      </a:r>
                      <a:endParaRPr lang="zh-TW" altLang="en-US" dirty="0"/>
                    </a:p>
                    <a:p>
                      <a:endParaRPr lang="zh-TW" altLang="en-US" dirty="0"/>
                    </a:p>
                  </a:txBody>
                  <a:tcPr/>
                </a:tc>
                <a:tc>
                  <a:txBody>
                    <a:bodyPr/>
                    <a:lstStyle/>
                    <a:p>
                      <a:r>
                        <a:rPr lang="en-US" altLang="zh-TW" dirty="0"/>
                        <a:t>7.4.0 </a:t>
                      </a:r>
                      <a:r>
                        <a:rPr lang="zh-TW" altLang="en-US" dirty="0"/>
                        <a:t>至 </a:t>
                      </a:r>
                      <a:r>
                        <a:rPr lang="en-US" altLang="zh-TW" dirty="0"/>
                        <a:t>7.4.9</a:t>
                      </a:r>
                      <a:endParaRPr lang="zh-TW" altLang="en-US" dirty="0"/>
                    </a:p>
                  </a:txBody>
                  <a:tcPr/>
                </a:tc>
                <a:tc>
                  <a:txBody>
                    <a:bodyPr/>
                    <a:lstStyle/>
                    <a:p>
                      <a:r>
                        <a:rPr lang="en-US" altLang="zh-TW" dirty="0"/>
                        <a:t>7.4.0 </a:t>
                      </a:r>
                      <a:r>
                        <a:rPr lang="zh-TW" altLang="en-US" dirty="0"/>
                        <a:t>至 </a:t>
                      </a:r>
                      <a:r>
                        <a:rPr lang="en-US" altLang="zh-TW" dirty="0"/>
                        <a:t>7.4.10</a:t>
                      </a:r>
                      <a:endParaRPr lang="zh-TW" altLang="en-US" dirty="0"/>
                    </a:p>
                  </a:txBody>
                  <a:tcPr/>
                </a:tc>
                <a:extLst>
                  <a:ext uri="{0D108BD9-81ED-4DB2-BD59-A6C34878D82A}">
                    <a16:rowId xmlns:a16="http://schemas.microsoft.com/office/drawing/2014/main" val="2231045879"/>
                  </a:ext>
                </a:extLst>
              </a:tr>
              <a:tr h="660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err="1"/>
                        <a:t>FortiWeb</a:t>
                      </a:r>
                      <a:r>
                        <a:rPr lang="en-US" altLang="zh-TW" dirty="0"/>
                        <a:t> 7.2</a:t>
                      </a:r>
                      <a:endParaRPr lang="zh-TW" altLang="en-US" dirty="0"/>
                    </a:p>
                    <a:p>
                      <a:endParaRPr lang="zh-TW" altLang="en-US" dirty="0"/>
                    </a:p>
                  </a:txBody>
                  <a:tcPr/>
                </a:tc>
                <a:tc>
                  <a:txBody>
                    <a:bodyPr/>
                    <a:lstStyle/>
                    <a:p>
                      <a:r>
                        <a:rPr lang="en-US" altLang="zh-TW" dirty="0"/>
                        <a:t>7.2.0 </a:t>
                      </a:r>
                      <a:r>
                        <a:rPr lang="zh-TW" altLang="en-US" dirty="0"/>
                        <a:t>至 </a:t>
                      </a:r>
                      <a:r>
                        <a:rPr lang="en-US" altLang="zh-TW" dirty="0"/>
                        <a:t>7.2.11</a:t>
                      </a:r>
                      <a:endParaRPr lang="zh-TW" altLang="en-US" dirty="0"/>
                    </a:p>
                  </a:txBody>
                  <a:tcPr/>
                </a:tc>
                <a:tc>
                  <a:txBody>
                    <a:bodyPr/>
                    <a:lstStyle/>
                    <a:p>
                      <a:r>
                        <a:rPr lang="en-US" altLang="zh-TW" dirty="0"/>
                        <a:t>7.2.0 </a:t>
                      </a:r>
                      <a:r>
                        <a:rPr lang="zh-TW" altLang="en-US" dirty="0"/>
                        <a:t>至 </a:t>
                      </a:r>
                      <a:r>
                        <a:rPr lang="en-US" altLang="zh-TW" dirty="0"/>
                        <a:t>7.2.11</a:t>
                      </a:r>
                      <a:endParaRPr lang="zh-TW" altLang="en-US" dirty="0"/>
                    </a:p>
                  </a:txBody>
                  <a:tcPr/>
                </a:tc>
                <a:extLst>
                  <a:ext uri="{0D108BD9-81ED-4DB2-BD59-A6C34878D82A}">
                    <a16:rowId xmlns:a16="http://schemas.microsoft.com/office/drawing/2014/main" val="2625399603"/>
                  </a:ext>
                </a:extLst>
              </a:tr>
              <a:tr h="66007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dirty="0" err="1"/>
                        <a:t>FortiWeb</a:t>
                      </a:r>
                      <a:r>
                        <a:rPr lang="en-US" altLang="zh-TW" dirty="0"/>
                        <a:t> 7.0</a:t>
                      </a:r>
                      <a:endParaRPr lang="zh-TW" altLang="en-US" dirty="0"/>
                    </a:p>
                    <a:p>
                      <a:endParaRPr lang="zh-TW" altLang="en-US" dirty="0"/>
                    </a:p>
                  </a:txBody>
                  <a:tcPr/>
                </a:tc>
                <a:tc>
                  <a:txBody>
                    <a:bodyPr/>
                    <a:lstStyle/>
                    <a:p>
                      <a:r>
                        <a:rPr lang="en-US" altLang="zh-TW" dirty="0"/>
                        <a:t>7.0.0 </a:t>
                      </a:r>
                      <a:r>
                        <a:rPr lang="zh-TW" altLang="en-US" dirty="0"/>
                        <a:t>至 </a:t>
                      </a:r>
                      <a:r>
                        <a:rPr lang="en-US" altLang="zh-TW" dirty="0"/>
                        <a:t>7.0.11</a:t>
                      </a:r>
                      <a:endParaRPr lang="zh-TW" altLang="en-US" dirty="0"/>
                    </a:p>
                  </a:txBody>
                  <a:tcPr/>
                </a:tc>
                <a:tc>
                  <a:txBody>
                    <a:bodyPr/>
                    <a:lstStyle/>
                    <a:p>
                      <a:r>
                        <a:rPr lang="en-US" altLang="zh-TW" dirty="0"/>
                        <a:t>7.0.0 </a:t>
                      </a:r>
                      <a:r>
                        <a:rPr lang="zh-TW" altLang="en-US" dirty="0"/>
                        <a:t>至 </a:t>
                      </a:r>
                      <a:r>
                        <a:rPr lang="en-US" altLang="zh-TW" dirty="0"/>
                        <a:t>7.0.11</a:t>
                      </a:r>
                      <a:endParaRPr lang="zh-TW" altLang="en-US" dirty="0"/>
                    </a:p>
                  </a:txBody>
                  <a:tcPr/>
                </a:tc>
                <a:extLst>
                  <a:ext uri="{0D108BD9-81ED-4DB2-BD59-A6C34878D82A}">
                    <a16:rowId xmlns:a16="http://schemas.microsoft.com/office/drawing/2014/main" val="3135118268"/>
                  </a:ext>
                </a:extLst>
              </a:tr>
            </a:tbl>
          </a:graphicData>
        </a:graphic>
      </p:graphicFrame>
    </p:spTree>
    <p:extLst>
      <p:ext uri="{BB962C8B-B14F-4D97-AF65-F5344CB8AC3E}">
        <p14:creationId xmlns:p14="http://schemas.microsoft.com/office/powerpoint/2010/main" val="216843346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42F95E7E-2040-4103-9E47-667FCFB22E37}"/>
              </a:ext>
            </a:extLst>
          </p:cNvPr>
          <p:cNvSpPr>
            <a:spLocks noGrp="1"/>
          </p:cNvSpPr>
          <p:nvPr>
            <p:ph idx="1"/>
          </p:nvPr>
        </p:nvSpPr>
        <p:spPr/>
        <p:txBody>
          <a:bodyPr/>
          <a:lstStyle/>
          <a:p>
            <a:r>
              <a:rPr lang="zh-TW" altLang="en-US" dirty="0"/>
              <a:t>漏洞發現</a:t>
            </a:r>
            <a:endParaRPr lang="en-US" altLang="zh-TW" dirty="0"/>
          </a:p>
          <a:p>
            <a:pPr lvl="1"/>
            <a:r>
              <a:rPr lang="zh-TW" altLang="en-US" dirty="0"/>
              <a:t>據資料顯示，此</a:t>
            </a:r>
            <a:r>
              <a:rPr lang="en-US" altLang="zh-TW" dirty="0"/>
              <a:t>2</a:t>
            </a:r>
            <a:r>
              <a:rPr lang="zh-TW" altLang="en-US" dirty="0"/>
              <a:t>個漏洞是由</a:t>
            </a:r>
            <a:r>
              <a:rPr lang="en-US" altLang="zh-TW" dirty="0"/>
              <a:t>Fortinet</a:t>
            </a:r>
            <a:r>
              <a:rPr lang="zh-TW" altLang="en-US" dirty="0"/>
              <a:t>公司內部產品安全團隊於</a:t>
            </a:r>
            <a:r>
              <a:rPr lang="en-US" altLang="zh-TW" dirty="0"/>
              <a:t>12</a:t>
            </a:r>
            <a:r>
              <a:rPr lang="zh-TW" altLang="en-US" dirty="0"/>
              <a:t>月上旬內部代碼稽核時發現的。</a:t>
            </a:r>
            <a:endParaRPr lang="en-US" altLang="zh-TW" dirty="0"/>
          </a:p>
          <a:p>
            <a:pPr lvl="1"/>
            <a:r>
              <a:rPr lang="zh-TW" altLang="en-US" dirty="0"/>
              <a:t>該公司於</a:t>
            </a:r>
            <a:r>
              <a:rPr lang="en-US" altLang="zh-TW" dirty="0"/>
              <a:t>114</a:t>
            </a:r>
            <a:r>
              <a:rPr lang="zh-TW" altLang="en-US" dirty="0"/>
              <a:t>年</a:t>
            </a:r>
            <a:r>
              <a:rPr lang="en-US" altLang="zh-TW" dirty="0"/>
              <a:t>12</a:t>
            </a:r>
            <a:r>
              <a:rPr lang="zh-TW" altLang="en-US" dirty="0"/>
              <a:t>月</a:t>
            </a:r>
            <a:r>
              <a:rPr lang="en-US" altLang="zh-TW" dirty="0"/>
              <a:t>9</a:t>
            </a:r>
            <a:r>
              <a:rPr lang="zh-TW" altLang="en-US" dirty="0"/>
              <a:t>日對外發布公告並發布相關修補，於短時間即遭駭客利用對全球相關設備進行攻擊。</a:t>
            </a:r>
            <a:endParaRPr lang="en-US" altLang="zh-TW" dirty="0"/>
          </a:p>
          <a:p>
            <a:pPr lvl="1"/>
            <a:r>
              <a:rPr lang="en-US" altLang="zh-TW" dirty="0"/>
              <a:t>115</a:t>
            </a:r>
            <a:r>
              <a:rPr lang="zh-TW" altLang="en-US" dirty="0"/>
              <a:t>年</a:t>
            </a:r>
            <a:r>
              <a:rPr lang="en-US" altLang="zh-TW" dirty="0"/>
              <a:t>1</a:t>
            </a:r>
            <a:r>
              <a:rPr lang="zh-TW" altLang="en-US" dirty="0"/>
              <a:t>月間因</a:t>
            </a:r>
            <a:r>
              <a:rPr lang="en-US" altLang="zh-TW" dirty="0"/>
              <a:t>Fortinet</a:t>
            </a:r>
            <a:r>
              <a:rPr lang="zh-TW" altLang="en-US" dirty="0"/>
              <a:t>公司對此</a:t>
            </a:r>
            <a:r>
              <a:rPr lang="en-US" altLang="zh-TW" dirty="0"/>
              <a:t>2</a:t>
            </a:r>
            <a:r>
              <a:rPr lang="zh-TW" altLang="en-US" dirty="0"/>
              <a:t>漏洞修補未完全，駭客找到繞過修補的方式，並持續發動攻擊。</a:t>
            </a:r>
            <a:r>
              <a:rPr lang="en-US" altLang="zh-TW" dirty="0"/>
              <a:t>Fortinet</a:t>
            </a:r>
            <a:r>
              <a:rPr lang="zh-TW" altLang="en-US" dirty="0"/>
              <a:t>公司於同年</a:t>
            </a:r>
            <a:r>
              <a:rPr lang="en-US" altLang="zh-TW" dirty="0"/>
              <a:t>1</a:t>
            </a:r>
            <a:r>
              <a:rPr lang="zh-TW" altLang="en-US" dirty="0"/>
              <a:t>月底緊急發布修補及漏洞代碼</a:t>
            </a:r>
            <a:r>
              <a:rPr lang="en-US" altLang="zh-TW" dirty="0"/>
              <a:t>(CVE-2026-24858)</a:t>
            </a:r>
            <a:r>
              <a:rPr lang="zh-TW" altLang="en-US" dirty="0"/>
              <a:t>。</a:t>
            </a:r>
          </a:p>
        </p:txBody>
      </p:sp>
      <p:sp>
        <p:nvSpPr>
          <p:cNvPr id="3" name="標題 2">
            <a:extLst>
              <a:ext uri="{FF2B5EF4-FFF2-40B4-BE49-F238E27FC236}">
                <a16:creationId xmlns:a16="http://schemas.microsoft.com/office/drawing/2014/main" id="{1CBCC9EF-72B3-4D39-B37D-676EF3B501E0}"/>
              </a:ext>
            </a:extLst>
          </p:cNvPr>
          <p:cNvSpPr>
            <a:spLocks noGrp="1"/>
          </p:cNvSpPr>
          <p:nvPr>
            <p:ph type="title"/>
          </p:nvPr>
        </p:nvSpPr>
        <p:spPr/>
        <p:txBody>
          <a:bodyPr>
            <a:normAutofit fontScale="90000"/>
          </a:bodyPr>
          <a:lstStyle/>
          <a:p>
            <a:r>
              <a:rPr lang="zh-TW" altLang="en-US" dirty="0"/>
              <a:t>弱點：</a:t>
            </a:r>
            <a:r>
              <a:rPr lang="en-US" altLang="zh-TW" dirty="0"/>
              <a:t>CVE-2025-59718</a:t>
            </a:r>
            <a:r>
              <a:rPr lang="zh-TW" altLang="en-US" dirty="0"/>
              <a:t>、</a:t>
            </a:r>
            <a:r>
              <a:rPr lang="en-US" altLang="zh-TW" dirty="0"/>
              <a:t>CVE-2025-59719</a:t>
            </a:r>
            <a:endParaRPr lang="zh-TW" altLang="en-US" dirty="0"/>
          </a:p>
        </p:txBody>
      </p:sp>
    </p:spTree>
    <p:extLst>
      <p:ext uri="{BB962C8B-B14F-4D97-AF65-F5344CB8AC3E}">
        <p14:creationId xmlns:p14="http://schemas.microsoft.com/office/powerpoint/2010/main" val="7183017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42F95E7E-2040-4103-9E47-667FCFB22E37}"/>
              </a:ext>
            </a:extLst>
          </p:cNvPr>
          <p:cNvSpPr>
            <a:spLocks noGrp="1"/>
          </p:cNvSpPr>
          <p:nvPr>
            <p:ph idx="1"/>
          </p:nvPr>
        </p:nvSpPr>
        <p:spPr/>
        <p:txBody>
          <a:bodyPr/>
          <a:lstStyle/>
          <a:p>
            <a:r>
              <a:rPr lang="en-US" altLang="zh-TW" dirty="0"/>
              <a:t>CVE-2025-59718</a:t>
            </a:r>
            <a:r>
              <a:rPr lang="zh-TW" altLang="en-US" dirty="0"/>
              <a:t>成因及影響</a:t>
            </a:r>
            <a:endParaRPr lang="en-US" altLang="zh-TW" dirty="0"/>
          </a:p>
          <a:p>
            <a:pPr lvl="1"/>
            <a:r>
              <a:rPr lang="zh-TW" altLang="en-US" dirty="0"/>
              <a:t>當設備啟用了 </a:t>
            </a:r>
            <a:r>
              <a:rPr lang="en-US" altLang="zh-TW" dirty="0" err="1"/>
              <a:t>FortiCloud</a:t>
            </a:r>
            <a:r>
              <a:rPr lang="en-US" altLang="zh-TW" dirty="0"/>
              <a:t> SSO</a:t>
            </a:r>
            <a:r>
              <a:rPr lang="zh-TW" altLang="en-US" dirty="0"/>
              <a:t>（單一登入） 功能作為管理員登入驗證時，系統在處理 </a:t>
            </a:r>
            <a:r>
              <a:rPr lang="en-US" altLang="zh-TW" dirty="0"/>
              <a:t>SAML Response </a:t>
            </a:r>
            <a:r>
              <a:rPr lang="zh-TW" altLang="en-US" dirty="0"/>
              <a:t>訊息的加密簽章（</a:t>
            </a:r>
            <a:r>
              <a:rPr lang="en-US" altLang="zh-TW" dirty="0"/>
              <a:t>Cryptographic Signature</a:t>
            </a:r>
            <a:r>
              <a:rPr lang="zh-TW" altLang="en-US" dirty="0"/>
              <a:t>）驗證邏輯上出現嚴重缺陷。</a:t>
            </a:r>
            <a:endParaRPr lang="en-US" altLang="zh-TW" dirty="0"/>
          </a:p>
          <a:p>
            <a:pPr lvl="1"/>
            <a:r>
              <a:rPr lang="zh-TW" altLang="en-US" dirty="0"/>
              <a:t>未經身份驗證的遠端攻擊者，可以透過偽造特製的 </a:t>
            </a:r>
            <a:r>
              <a:rPr lang="en-US" altLang="zh-TW" dirty="0"/>
              <a:t>SAML </a:t>
            </a:r>
            <a:r>
              <a:rPr lang="zh-TW" altLang="en-US" dirty="0"/>
              <a:t>訊息傳送給設備，系統會錯誤地信任該簽章，從而讓攻擊者完全繞過登入驗證，直接取得設備的管理員（</a:t>
            </a:r>
            <a:r>
              <a:rPr lang="en-US" altLang="zh-TW" dirty="0"/>
              <a:t>Admin</a:t>
            </a:r>
            <a:r>
              <a:rPr lang="zh-TW" altLang="en-US" dirty="0"/>
              <a:t>）權限。</a:t>
            </a:r>
          </a:p>
        </p:txBody>
      </p:sp>
      <p:sp>
        <p:nvSpPr>
          <p:cNvPr id="3" name="標題 2">
            <a:extLst>
              <a:ext uri="{FF2B5EF4-FFF2-40B4-BE49-F238E27FC236}">
                <a16:creationId xmlns:a16="http://schemas.microsoft.com/office/drawing/2014/main" id="{1CBCC9EF-72B3-4D39-B37D-676EF3B501E0}"/>
              </a:ext>
            </a:extLst>
          </p:cNvPr>
          <p:cNvSpPr>
            <a:spLocks noGrp="1"/>
          </p:cNvSpPr>
          <p:nvPr>
            <p:ph type="title"/>
          </p:nvPr>
        </p:nvSpPr>
        <p:spPr/>
        <p:txBody>
          <a:bodyPr>
            <a:normAutofit fontScale="90000"/>
          </a:bodyPr>
          <a:lstStyle/>
          <a:p>
            <a:r>
              <a:rPr lang="zh-TW" altLang="en-US" dirty="0"/>
              <a:t>弱點：</a:t>
            </a:r>
            <a:r>
              <a:rPr lang="en-US" altLang="zh-TW" dirty="0"/>
              <a:t>CVE-2025-59718</a:t>
            </a:r>
            <a:r>
              <a:rPr lang="zh-TW" altLang="en-US" dirty="0"/>
              <a:t>、</a:t>
            </a:r>
            <a:r>
              <a:rPr lang="en-US" altLang="zh-TW" dirty="0"/>
              <a:t>CVE-2025-59719</a:t>
            </a:r>
            <a:endParaRPr lang="zh-TW" altLang="en-US" dirty="0"/>
          </a:p>
        </p:txBody>
      </p:sp>
    </p:spTree>
    <p:extLst>
      <p:ext uri="{BB962C8B-B14F-4D97-AF65-F5344CB8AC3E}">
        <p14:creationId xmlns:p14="http://schemas.microsoft.com/office/powerpoint/2010/main" val="31359545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42F95E7E-2040-4103-9E47-667FCFB22E37}"/>
              </a:ext>
            </a:extLst>
          </p:cNvPr>
          <p:cNvSpPr>
            <a:spLocks noGrp="1"/>
          </p:cNvSpPr>
          <p:nvPr>
            <p:ph idx="1"/>
          </p:nvPr>
        </p:nvSpPr>
        <p:spPr/>
        <p:txBody>
          <a:bodyPr/>
          <a:lstStyle/>
          <a:p>
            <a:r>
              <a:rPr lang="en-US" altLang="zh-TW" dirty="0"/>
              <a:t>CVE-2025-59718</a:t>
            </a:r>
            <a:r>
              <a:rPr lang="zh-TW" altLang="en-US" dirty="0"/>
              <a:t>在野攻擊現況</a:t>
            </a:r>
            <a:endParaRPr lang="en-US" altLang="zh-TW" dirty="0"/>
          </a:p>
          <a:p>
            <a:pPr lvl="1"/>
            <a:r>
              <a:rPr lang="zh-TW" altLang="en-US" dirty="0"/>
              <a:t>根據資安機構 </a:t>
            </a:r>
            <a:r>
              <a:rPr lang="en-US" altLang="zh-TW" dirty="0"/>
              <a:t>Arctic Wolf </a:t>
            </a:r>
            <a:r>
              <a:rPr lang="zh-TW" altLang="en-US" dirty="0"/>
              <a:t>監測，在官方於 </a:t>
            </a:r>
            <a:r>
              <a:rPr lang="en-US" altLang="zh-TW" dirty="0"/>
              <a:t>12 </a:t>
            </a:r>
            <a:r>
              <a:rPr lang="zh-TW" altLang="en-US" dirty="0"/>
              <a:t>月 </a:t>
            </a:r>
            <a:r>
              <a:rPr lang="en-US" altLang="zh-TW" dirty="0"/>
              <a:t>9 </a:t>
            </a:r>
            <a:r>
              <a:rPr lang="zh-TW" altLang="en-US" dirty="0"/>
              <a:t>日公開漏洞後僅僅</a:t>
            </a:r>
            <a:r>
              <a:rPr lang="en-US" altLang="zh-TW" dirty="0"/>
              <a:t>3</a:t>
            </a:r>
            <a:r>
              <a:rPr lang="zh-TW" altLang="en-US" dirty="0"/>
              <a:t>天（</a:t>
            </a:r>
            <a:r>
              <a:rPr lang="en-US" altLang="zh-TW" dirty="0"/>
              <a:t>12 </a:t>
            </a:r>
            <a:r>
              <a:rPr lang="zh-TW" altLang="en-US" dirty="0"/>
              <a:t>月 </a:t>
            </a:r>
            <a:r>
              <a:rPr lang="en-US" altLang="zh-TW" dirty="0"/>
              <a:t>12 </a:t>
            </a:r>
            <a:r>
              <a:rPr lang="zh-TW" altLang="en-US" dirty="0"/>
              <a:t>日），網路上就出現了針對 </a:t>
            </a:r>
            <a:r>
              <a:rPr lang="en-US" altLang="zh-TW" dirty="0"/>
              <a:t>FortiGate </a:t>
            </a:r>
            <a:r>
              <a:rPr lang="zh-TW" altLang="en-US" dirty="0"/>
              <a:t>設備的積極在野攻擊。</a:t>
            </a:r>
            <a:endParaRPr lang="en-US" altLang="zh-TW" dirty="0"/>
          </a:p>
          <a:p>
            <a:pPr lvl="1"/>
            <a:r>
              <a:rPr lang="zh-TW" altLang="en-US" dirty="0"/>
              <a:t>攻擊源頭被發現來自德國、美國及亞洲等多家主機代管商（如 </a:t>
            </a:r>
            <a:r>
              <a:rPr lang="en-US" altLang="zh-TW" dirty="0"/>
              <a:t>The Constant Company</a:t>
            </a:r>
            <a:r>
              <a:rPr lang="zh-TW" altLang="en-US" dirty="0"/>
              <a:t>、</a:t>
            </a:r>
            <a:r>
              <a:rPr lang="en-US" altLang="zh-TW" dirty="0" err="1"/>
              <a:t>Kaopu</a:t>
            </a:r>
            <a:r>
              <a:rPr lang="en-US" altLang="zh-TW" dirty="0"/>
              <a:t> Cloud </a:t>
            </a:r>
            <a:r>
              <a:rPr lang="zh-TW" altLang="en-US" dirty="0"/>
              <a:t>等），黑客利用自動化腳本進行機會主義式的無差別掃描。</a:t>
            </a:r>
          </a:p>
        </p:txBody>
      </p:sp>
      <p:sp>
        <p:nvSpPr>
          <p:cNvPr id="3" name="標題 2">
            <a:extLst>
              <a:ext uri="{FF2B5EF4-FFF2-40B4-BE49-F238E27FC236}">
                <a16:creationId xmlns:a16="http://schemas.microsoft.com/office/drawing/2014/main" id="{1CBCC9EF-72B3-4D39-B37D-676EF3B501E0}"/>
              </a:ext>
            </a:extLst>
          </p:cNvPr>
          <p:cNvSpPr>
            <a:spLocks noGrp="1"/>
          </p:cNvSpPr>
          <p:nvPr>
            <p:ph type="title"/>
          </p:nvPr>
        </p:nvSpPr>
        <p:spPr/>
        <p:txBody>
          <a:bodyPr>
            <a:normAutofit fontScale="90000"/>
          </a:bodyPr>
          <a:lstStyle/>
          <a:p>
            <a:r>
              <a:rPr lang="zh-TW" altLang="en-US" dirty="0"/>
              <a:t>弱點：</a:t>
            </a:r>
            <a:r>
              <a:rPr lang="en-US" altLang="zh-TW" dirty="0"/>
              <a:t>CVE-2025-59718</a:t>
            </a:r>
            <a:r>
              <a:rPr lang="zh-TW" altLang="en-US" dirty="0"/>
              <a:t>、</a:t>
            </a:r>
            <a:r>
              <a:rPr lang="en-US" altLang="zh-TW" dirty="0"/>
              <a:t>CVE-2025-59719</a:t>
            </a:r>
            <a:endParaRPr lang="zh-TW" altLang="en-US" dirty="0"/>
          </a:p>
        </p:txBody>
      </p:sp>
    </p:spTree>
    <p:extLst>
      <p:ext uri="{BB962C8B-B14F-4D97-AF65-F5344CB8AC3E}">
        <p14:creationId xmlns:p14="http://schemas.microsoft.com/office/powerpoint/2010/main" val="29411517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92CB9EBA-C455-434E-A40E-60755B00D4AE}"/>
              </a:ext>
            </a:extLst>
          </p:cNvPr>
          <p:cNvSpPr>
            <a:spLocks noGrp="1"/>
          </p:cNvSpPr>
          <p:nvPr>
            <p:ph idx="1"/>
          </p:nvPr>
        </p:nvSpPr>
        <p:spPr>
          <a:xfrm>
            <a:off x="457200" y="1654003"/>
            <a:ext cx="8229600" cy="1774998"/>
          </a:xfrm>
        </p:spPr>
        <p:txBody>
          <a:bodyPr/>
          <a:lstStyle/>
          <a:p>
            <a:r>
              <a:rPr lang="en-US" altLang="zh-TW" dirty="0"/>
              <a:t>CVE-2025-59718</a:t>
            </a:r>
            <a:r>
              <a:rPr lang="zh-TW" altLang="en-US" dirty="0"/>
              <a:t>及</a:t>
            </a:r>
            <a:r>
              <a:rPr lang="en-US" altLang="zh-TW" dirty="0"/>
              <a:t>CVE-2025-59719</a:t>
            </a:r>
            <a:r>
              <a:rPr lang="zh-TW" altLang="en-US" dirty="0"/>
              <a:t>差異</a:t>
            </a:r>
            <a:endParaRPr lang="en-US" altLang="zh-TW" dirty="0"/>
          </a:p>
          <a:p>
            <a:pPr lvl="1"/>
            <a:r>
              <a:rPr lang="en-US" altLang="zh-TW" dirty="0"/>
              <a:t>CVE-2025-59718 </a:t>
            </a:r>
            <a:r>
              <a:rPr lang="zh-TW" altLang="en-US" dirty="0"/>
              <a:t>與 </a:t>
            </a:r>
            <a:r>
              <a:rPr lang="en-US" altLang="zh-TW" dirty="0"/>
              <a:t>CVE-2025-59719 </a:t>
            </a:r>
            <a:r>
              <a:rPr lang="zh-TW" altLang="en-US" dirty="0"/>
              <a:t>本質上是同一個漏洞原始碼缺陷（</a:t>
            </a:r>
            <a:r>
              <a:rPr lang="en-US" altLang="zh-TW" dirty="0"/>
              <a:t>Root Cause</a:t>
            </a:r>
            <a:r>
              <a:rPr lang="zh-TW" altLang="en-US" dirty="0"/>
              <a:t>），它們的唯一差異在於「受影響的 </a:t>
            </a:r>
            <a:r>
              <a:rPr lang="en-US" altLang="zh-TW" dirty="0"/>
              <a:t>Fortinet </a:t>
            </a:r>
            <a:r>
              <a:rPr lang="zh-TW" altLang="en-US" dirty="0"/>
              <a:t>產品類型」不同。</a:t>
            </a:r>
            <a:endParaRPr lang="en-US" altLang="zh-TW" dirty="0"/>
          </a:p>
          <a:p>
            <a:pPr lvl="1"/>
            <a:endParaRPr lang="zh-TW" altLang="en-US" dirty="0"/>
          </a:p>
        </p:txBody>
      </p:sp>
      <p:sp>
        <p:nvSpPr>
          <p:cNvPr id="3" name="標題 2">
            <a:extLst>
              <a:ext uri="{FF2B5EF4-FFF2-40B4-BE49-F238E27FC236}">
                <a16:creationId xmlns:a16="http://schemas.microsoft.com/office/drawing/2014/main" id="{F035AEB6-F7D9-4537-90BD-C1A1FCE8D354}"/>
              </a:ext>
            </a:extLst>
          </p:cNvPr>
          <p:cNvSpPr>
            <a:spLocks noGrp="1"/>
          </p:cNvSpPr>
          <p:nvPr>
            <p:ph type="title"/>
          </p:nvPr>
        </p:nvSpPr>
        <p:spPr/>
        <p:txBody>
          <a:bodyPr>
            <a:normAutofit fontScale="90000"/>
          </a:bodyPr>
          <a:lstStyle/>
          <a:p>
            <a:r>
              <a:rPr lang="zh-TW" altLang="en-US" dirty="0"/>
              <a:t>弱點：</a:t>
            </a:r>
            <a:r>
              <a:rPr lang="en-US" altLang="zh-TW" dirty="0"/>
              <a:t>CVE-2025-59718</a:t>
            </a:r>
            <a:r>
              <a:rPr lang="zh-TW" altLang="en-US" dirty="0"/>
              <a:t>、</a:t>
            </a:r>
            <a:r>
              <a:rPr lang="en-US" altLang="zh-TW" dirty="0"/>
              <a:t>CVE-2025-59719</a:t>
            </a:r>
            <a:endParaRPr lang="zh-TW" altLang="en-US" dirty="0"/>
          </a:p>
        </p:txBody>
      </p:sp>
      <p:graphicFrame>
        <p:nvGraphicFramePr>
          <p:cNvPr id="4" name="表格 3">
            <a:extLst>
              <a:ext uri="{FF2B5EF4-FFF2-40B4-BE49-F238E27FC236}">
                <a16:creationId xmlns:a16="http://schemas.microsoft.com/office/drawing/2014/main" id="{33D02F3D-BEEE-4A4F-931D-BEB53AC9BCD9}"/>
              </a:ext>
            </a:extLst>
          </p:cNvPr>
          <p:cNvGraphicFramePr>
            <a:graphicFrameLocks noGrp="1"/>
          </p:cNvGraphicFramePr>
          <p:nvPr>
            <p:extLst>
              <p:ext uri="{D42A27DB-BD31-4B8C-83A1-F6EECF244321}">
                <p14:modId xmlns:p14="http://schemas.microsoft.com/office/powerpoint/2010/main" val="4160827057"/>
              </p:ext>
            </p:extLst>
          </p:nvPr>
        </p:nvGraphicFramePr>
        <p:xfrm>
          <a:off x="251520" y="3443800"/>
          <a:ext cx="8712969" cy="3398079"/>
        </p:xfrm>
        <a:graphic>
          <a:graphicData uri="http://schemas.openxmlformats.org/drawingml/2006/table">
            <a:tbl>
              <a:tblPr firstRow="1" bandRow="1">
                <a:tableStyleId>{5C22544A-7EE6-4342-B048-85BDC9FD1C3A}</a:tableStyleId>
              </a:tblPr>
              <a:tblGrid>
                <a:gridCol w="1624452">
                  <a:extLst>
                    <a:ext uri="{9D8B030D-6E8A-4147-A177-3AD203B41FA5}">
                      <a16:colId xmlns:a16="http://schemas.microsoft.com/office/drawing/2014/main" val="3076882120"/>
                    </a:ext>
                  </a:extLst>
                </a:gridCol>
                <a:gridCol w="3765775">
                  <a:extLst>
                    <a:ext uri="{9D8B030D-6E8A-4147-A177-3AD203B41FA5}">
                      <a16:colId xmlns:a16="http://schemas.microsoft.com/office/drawing/2014/main" val="2899258623"/>
                    </a:ext>
                  </a:extLst>
                </a:gridCol>
                <a:gridCol w="3322742">
                  <a:extLst>
                    <a:ext uri="{9D8B030D-6E8A-4147-A177-3AD203B41FA5}">
                      <a16:colId xmlns:a16="http://schemas.microsoft.com/office/drawing/2014/main" val="1249152005"/>
                    </a:ext>
                  </a:extLst>
                </a:gridCol>
              </a:tblGrid>
              <a:tr h="472293">
                <a:tc>
                  <a:txBody>
                    <a:bodyPr/>
                    <a:lstStyle/>
                    <a:p>
                      <a:r>
                        <a:rPr lang="zh-TW" altLang="en-US" sz="1600" dirty="0"/>
                        <a:t>項目</a:t>
                      </a:r>
                    </a:p>
                  </a:txBody>
                  <a:tcPr/>
                </a:tc>
                <a:tc>
                  <a:txBody>
                    <a:bodyPr/>
                    <a:lstStyle/>
                    <a:p>
                      <a:r>
                        <a:rPr lang="en-US" altLang="zh-TW" sz="1600" dirty="0"/>
                        <a:t>CVE-2025-59718</a:t>
                      </a:r>
                      <a:endParaRPr lang="zh-TW" altLang="en-US" sz="1600" dirty="0"/>
                    </a:p>
                  </a:txBody>
                  <a:tcPr/>
                </a:tc>
                <a:tc>
                  <a:txBody>
                    <a:bodyPr/>
                    <a:lstStyle/>
                    <a:p>
                      <a:r>
                        <a:rPr lang="en-US" altLang="zh-TW" sz="1600" dirty="0"/>
                        <a:t>CVE-2025-59719</a:t>
                      </a:r>
                      <a:endParaRPr lang="zh-TW" altLang="en-US" sz="1600" dirty="0"/>
                    </a:p>
                  </a:txBody>
                  <a:tcPr/>
                </a:tc>
                <a:extLst>
                  <a:ext uri="{0D108BD9-81ED-4DB2-BD59-A6C34878D82A}">
                    <a16:rowId xmlns:a16="http://schemas.microsoft.com/office/drawing/2014/main" val="2209101354"/>
                  </a:ext>
                </a:extLst>
              </a:tr>
              <a:tr h="472293">
                <a:tc>
                  <a:txBody>
                    <a:bodyPr/>
                    <a:lstStyle/>
                    <a:p>
                      <a:r>
                        <a:rPr lang="zh-TW" altLang="en-US" sz="1600" dirty="0"/>
                        <a:t>受影響產品</a:t>
                      </a:r>
                    </a:p>
                  </a:txBody>
                  <a:tcPr/>
                </a:tc>
                <a:tc>
                  <a:txBody>
                    <a:bodyPr/>
                    <a:lstStyle/>
                    <a:p>
                      <a:r>
                        <a:rPr lang="en-US" altLang="zh-TW" sz="1600" dirty="0" err="1"/>
                        <a:t>FortiOS</a:t>
                      </a:r>
                      <a:r>
                        <a:rPr lang="zh-TW" altLang="en-US" sz="1600" dirty="0"/>
                        <a:t>（核心防火牆系統）</a:t>
                      </a:r>
                      <a:r>
                        <a:rPr lang="en-US" altLang="zh-TW" sz="1600" dirty="0" err="1"/>
                        <a:t>FortiProxy</a:t>
                      </a:r>
                      <a:r>
                        <a:rPr lang="zh-TW" altLang="en-US" sz="1600" dirty="0"/>
                        <a:t>（網頁安全閘道）</a:t>
                      </a:r>
                      <a:r>
                        <a:rPr lang="en-US" altLang="zh-TW" sz="1600" dirty="0" err="1"/>
                        <a:t>FortiSwitchManager</a:t>
                      </a:r>
                      <a:r>
                        <a:rPr lang="zh-TW" altLang="en-US" sz="1600" dirty="0"/>
                        <a:t>（交換器管理平台）</a:t>
                      </a:r>
                    </a:p>
                  </a:txBody>
                  <a:tcPr/>
                </a:tc>
                <a:tc>
                  <a:txBody>
                    <a:bodyPr/>
                    <a:lstStyle/>
                    <a:p>
                      <a:r>
                        <a:rPr lang="en-US" altLang="zh-TW" sz="1600" dirty="0" err="1"/>
                        <a:t>FortiWeb</a:t>
                      </a:r>
                      <a:r>
                        <a:rPr lang="zh-TW" altLang="en-US" sz="1600" dirty="0"/>
                        <a:t>（網頁應用程式防火牆）</a:t>
                      </a:r>
                    </a:p>
                  </a:txBody>
                  <a:tcPr/>
                </a:tc>
                <a:extLst>
                  <a:ext uri="{0D108BD9-81ED-4DB2-BD59-A6C34878D82A}">
                    <a16:rowId xmlns:a16="http://schemas.microsoft.com/office/drawing/2014/main" val="645314649"/>
                  </a:ext>
                </a:extLst>
              </a:tr>
              <a:tr h="472293">
                <a:tc>
                  <a:txBody>
                    <a:bodyPr/>
                    <a:lstStyle/>
                    <a:p>
                      <a:r>
                        <a:rPr lang="zh-TW" altLang="en-US" sz="1600" dirty="0"/>
                        <a:t>漏洞危害</a:t>
                      </a:r>
                    </a:p>
                  </a:txBody>
                  <a:tcPr/>
                </a:tc>
                <a:tc>
                  <a:txBody>
                    <a:bodyPr/>
                    <a:lstStyle/>
                    <a:p>
                      <a:r>
                        <a:rPr lang="zh-TW" altLang="en-US" sz="1600" dirty="0"/>
                        <a:t>完全繞過身分驗證，遠端取得最高系統管理權限。</a:t>
                      </a:r>
                    </a:p>
                  </a:txBody>
                  <a:tcPr/>
                </a:tc>
                <a:tc>
                  <a:txBody>
                    <a:bodyPr/>
                    <a:lstStyle/>
                    <a:p>
                      <a:r>
                        <a:rPr lang="zh-TW" altLang="en-US" sz="1600" dirty="0"/>
                        <a:t>完全繞過身分驗證，遠端取得最高系統管理權限。</a:t>
                      </a:r>
                    </a:p>
                  </a:txBody>
                  <a:tcPr/>
                </a:tc>
                <a:extLst>
                  <a:ext uri="{0D108BD9-81ED-4DB2-BD59-A6C34878D82A}">
                    <a16:rowId xmlns:a16="http://schemas.microsoft.com/office/drawing/2014/main" val="3641782706"/>
                  </a:ext>
                </a:extLst>
              </a:tr>
              <a:tr h="472293">
                <a:tc>
                  <a:txBody>
                    <a:bodyPr/>
                    <a:lstStyle/>
                    <a:p>
                      <a:r>
                        <a:rPr lang="en-US" altLang="zh-TW" sz="1600" dirty="0"/>
                        <a:t>CVSS </a:t>
                      </a:r>
                      <a:r>
                        <a:rPr lang="zh-TW" altLang="en-US" sz="1600" dirty="0"/>
                        <a:t>風險評分</a:t>
                      </a:r>
                    </a:p>
                  </a:txBody>
                  <a:tcPr/>
                </a:tc>
                <a:tc>
                  <a:txBody>
                    <a:bodyPr/>
                    <a:lstStyle/>
                    <a:p>
                      <a:r>
                        <a:rPr lang="en-US" altLang="zh-TW" sz="1600" dirty="0"/>
                        <a:t>9.8</a:t>
                      </a:r>
                      <a:r>
                        <a:rPr lang="zh-TW" altLang="en-US" sz="1600" dirty="0"/>
                        <a:t>分（嚴重等級 </a:t>
                      </a:r>
                      <a:r>
                        <a:rPr lang="en-US" altLang="zh-TW" sz="1600" dirty="0"/>
                        <a:t>Critical</a:t>
                      </a:r>
                      <a:r>
                        <a:rPr lang="zh-TW" altLang="en-US" sz="1600" dirty="0"/>
                        <a:t>）</a:t>
                      </a:r>
                    </a:p>
                  </a:txBody>
                  <a:tcPr/>
                </a:tc>
                <a:tc>
                  <a:txBody>
                    <a:bodyPr/>
                    <a:lstStyle/>
                    <a:p>
                      <a:r>
                        <a:rPr lang="en-US" altLang="zh-TW" sz="1600" dirty="0"/>
                        <a:t>9.8</a:t>
                      </a:r>
                      <a:r>
                        <a:rPr lang="zh-TW" altLang="en-US" sz="1600" dirty="0"/>
                        <a:t>分（嚴重等級 </a:t>
                      </a:r>
                      <a:r>
                        <a:rPr lang="en-US" altLang="zh-TW" sz="1600" dirty="0"/>
                        <a:t>Critical</a:t>
                      </a:r>
                      <a:r>
                        <a:rPr lang="zh-TW" altLang="en-US" sz="1600" dirty="0"/>
                        <a:t>）</a:t>
                      </a:r>
                    </a:p>
                  </a:txBody>
                  <a:tcPr/>
                </a:tc>
                <a:extLst>
                  <a:ext uri="{0D108BD9-81ED-4DB2-BD59-A6C34878D82A}">
                    <a16:rowId xmlns:a16="http://schemas.microsoft.com/office/drawing/2014/main" val="1374966584"/>
                  </a:ext>
                </a:extLst>
              </a:tr>
              <a:tr h="472293">
                <a:tc>
                  <a:txBody>
                    <a:bodyPr/>
                    <a:lstStyle/>
                    <a:p>
                      <a:r>
                        <a:rPr lang="zh-TW" altLang="en-US" sz="1600" dirty="0"/>
                        <a:t>漏洞成因</a:t>
                      </a:r>
                    </a:p>
                  </a:txBody>
                  <a:tcPr/>
                </a:tc>
                <a:tc>
                  <a:txBody>
                    <a:bodyPr/>
                    <a:lstStyle/>
                    <a:p>
                      <a:r>
                        <a:rPr lang="en-US" altLang="zh-TW" sz="1600" dirty="0"/>
                        <a:t>CWE-347</a:t>
                      </a:r>
                      <a:r>
                        <a:rPr lang="zh-TW" altLang="en-US" sz="1600" dirty="0"/>
                        <a:t>：不當驗證加密簽章。</a:t>
                      </a:r>
                    </a:p>
                  </a:txBody>
                  <a:tcPr/>
                </a:tc>
                <a:tc>
                  <a:txBody>
                    <a:bodyPr/>
                    <a:lstStyle/>
                    <a:p>
                      <a:r>
                        <a:rPr lang="en-US" altLang="zh-TW" sz="1600" dirty="0"/>
                        <a:t>CWE-347</a:t>
                      </a:r>
                      <a:r>
                        <a:rPr lang="zh-TW" altLang="en-US" sz="1600" dirty="0"/>
                        <a:t>：不當驗證加密簽章。</a:t>
                      </a:r>
                    </a:p>
                  </a:txBody>
                  <a:tcPr/>
                </a:tc>
                <a:extLst>
                  <a:ext uri="{0D108BD9-81ED-4DB2-BD59-A6C34878D82A}">
                    <a16:rowId xmlns:a16="http://schemas.microsoft.com/office/drawing/2014/main" val="3410866661"/>
                  </a:ext>
                </a:extLst>
              </a:tr>
              <a:tr h="472293">
                <a:tc>
                  <a:txBody>
                    <a:bodyPr/>
                    <a:lstStyle/>
                    <a:p>
                      <a:r>
                        <a:rPr lang="zh-TW" altLang="en-US" sz="1600" dirty="0"/>
                        <a:t>觸發先決條件</a:t>
                      </a:r>
                    </a:p>
                  </a:txBody>
                  <a:tcPr/>
                </a:tc>
                <a:tc>
                  <a:txBody>
                    <a:bodyPr/>
                    <a:lstStyle/>
                    <a:p>
                      <a:r>
                        <a:rPr lang="zh-TW" altLang="en-US" sz="1600" dirty="0"/>
                        <a:t>必須啟用 </a:t>
                      </a:r>
                      <a:r>
                        <a:rPr lang="en-US" altLang="zh-TW" sz="1600" dirty="0" err="1"/>
                        <a:t>FortiCloud</a:t>
                      </a:r>
                      <a:r>
                        <a:rPr lang="en-US" altLang="zh-TW" sz="1600" dirty="0"/>
                        <a:t> SSO</a:t>
                      </a:r>
                      <a:r>
                        <a:rPr lang="zh-TW" altLang="en-US" sz="1600" dirty="0"/>
                        <a:t>（單一登入）功能</a:t>
                      </a:r>
                    </a:p>
                  </a:txBody>
                  <a:tcPr/>
                </a:tc>
                <a:tc>
                  <a:txBody>
                    <a:bodyPr/>
                    <a:lstStyle/>
                    <a:p>
                      <a:r>
                        <a:rPr lang="zh-TW" altLang="en-US" sz="1600" dirty="0"/>
                        <a:t>必須啟用 </a:t>
                      </a:r>
                      <a:r>
                        <a:rPr lang="en-US" altLang="zh-TW" sz="1600" dirty="0" err="1"/>
                        <a:t>FortiCloud</a:t>
                      </a:r>
                      <a:r>
                        <a:rPr lang="en-US" altLang="zh-TW" sz="1600" dirty="0"/>
                        <a:t> SSO</a:t>
                      </a:r>
                      <a:r>
                        <a:rPr lang="zh-TW" altLang="en-US" sz="1600" dirty="0"/>
                        <a:t>（單一登入）功能</a:t>
                      </a:r>
                    </a:p>
                  </a:txBody>
                  <a:tcPr/>
                </a:tc>
                <a:extLst>
                  <a:ext uri="{0D108BD9-81ED-4DB2-BD59-A6C34878D82A}">
                    <a16:rowId xmlns:a16="http://schemas.microsoft.com/office/drawing/2014/main" val="339241236"/>
                  </a:ext>
                </a:extLst>
              </a:tr>
            </a:tbl>
          </a:graphicData>
        </a:graphic>
      </p:graphicFrame>
    </p:spTree>
    <p:extLst>
      <p:ext uri="{BB962C8B-B14F-4D97-AF65-F5344CB8AC3E}">
        <p14:creationId xmlns:p14="http://schemas.microsoft.com/office/powerpoint/2010/main" val="253757679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42F95E7E-2040-4103-9E47-667FCFB22E37}"/>
              </a:ext>
            </a:extLst>
          </p:cNvPr>
          <p:cNvSpPr>
            <a:spLocks noGrp="1"/>
          </p:cNvSpPr>
          <p:nvPr>
            <p:ph idx="1"/>
          </p:nvPr>
        </p:nvSpPr>
        <p:spPr/>
        <p:txBody>
          <a:bodyPr/>
          <a:lstStyle/>
          <a:p>
            <a:r>
              <a:rPr lang="en-US" altLang="zh-TW" dirty="0"/>
              <a:t>CVE-2025-59718</a:t>
            </a:r>
            <a:r>
              <a:rPr lang="zh-TW" altLang="en-US" dirty="0"/>
              <a:t>影響版本</a:t>
            </a:r>
            <a:endParaRPr lang="en-US" altLang="zh-TW" dirty="0"/>
          </a:p>
          <a:p>
            <a:pPr lvl="1"/>
            <a:r>
              <a:rPr lang="zh-TW" altLang="en-US" dirty="0"/>
              <a:t>官方註冊 </a:t>
            </a:r>
            <a:r>
              <a:rPr lang="en-US" altLang="zh-TW" dirty="0" err="1"/>
              <a:t>FortiCare</a:t>
            </a:r>
            <a:r>
              <a:rPr lang="en-US" altLang="zh-TW" dirty="0"/>
              <a:t> </a:t>
            </a:r>
            <a:r>
              <a:rPr lang="zh-TW" altLang="en-US" dirty="0"/>
              <a:t>技術支援服務並開啟了 </a:t>
            </a:r>
            <a:r>
              <a:rPr lang="en-US" altLang="zh-TW" dirty="0" err="1"/>
              <a:t>FortiCloud</a:t>
            </a:r>
            <a:r>
              <a:rPr lang="en-US" altLang="zh-TW" dirty="0"/>
              <a:t> SSO </a:t>
            </a:r>
            <a:r>
              <a:rPr lang="zh-TW" altLang="en-US" dirty="0"/>
              <a:t>登入管理功能，即處於曝險狀態：</a:t>
            </a:r>
            <a:endParaRPr lang="en-US" altLang="zh-TW" dirty="0"/>
          </a:p>
          <a:p>
            <a:pPr lvl="2"/>
            <a:r>
              <a:rPr lang="en-US" altLang="zh-TW" dirty="0" err="1"/>
              <a:t>FortiOS</a:t>
            </a:r>
            <a:r>
              <a:rPr lang="zh-TW" altLang="en-US" dirty="0"/>
              <a:t>（</a:t>
            </a:r>
            <a:r>
              <a:rPr lang="en-US" altLang="zh-TW" dirty="0"/>
              <a:t>FortiGate </a:t>
            </a:r>
            <a:r>
              <a:rPr lang="zh-TW" altLang="en-US" dirty="0"/>
              <a:t>防火牆）：</a:t>
            </a:r>
            <a:r>
              <a:rPr lang="en-US" altLang="zh-TW" dirty="0"/>
              <a:t>7.6.0 </a:t>
            </a:r>
            <a:r>
              <a:rPr lang="zh-TW" altLang="en-US" dirty="0"/>
              <a:t>至 </a:t>
            </a:r>
            <a:r>
              <a:rPr lang="en-US" altLang="zh-TW" dirty="0"/>
              <a:t>7.6.3</a:t>
            </a:r>
            <a:r>
              <a:rPr lang="zh-TW" altLang="en-US" dirty="0"/>
              <a:t>、</a:t>
            </a:r>
            <a:r>
              <a:rPr lang="en-US" altLang="zh-TW" dirty="0"/>
              <a:t>7.4.0 </a:t>
            </a:r>
            <a:r>
              <a:rPr lang="zh-TW" altLang="en-US" dirty="0"/>
              <a:t>至 </a:t>
            </a:r>
            <a:r>
              <a:rPr lang="en-US" altLang="zh-TW" dirty="0"/>
              <a:t>7.4.8</a:t>
            </a:r>
            <a:r>
              <a:rPr lang="zh-TW" altLang="en-US" dirty="0"/>
              <a:t>、</a:t>
            </a:r>
            <a:r>
              <a:rPr lang="en-US" altLang="zh-TW" dirty="0"/>
              <a:t>7.2.0 </a:t>
            </a:r>
            <a:r>
              <a:rPr lang="zh-TW" altLang="en-US" dirty="0"/>
              <a:t>至 </a:t>
            </a:r>
            <a:r>
              <a:rPr lang="en-US" altLang="zh-TW" dirty="0"/>
              <a:t>7.2.11</a:t>
            </a:r>
            <a:r>
              <a:rPr lang="zh-TW" altLang="en-US" dirty="0"/>
              <a:t>、</a:t>
            </a:r>
            <a:r>
              <a:rPr lang="en-US" altLang="zh-TW" dirty="0"/>
              <a:t>7.0.0 </a:t>
            </a:r>
            <a:r>
              <a:rPr lang="zh-TW" altLang="en-US" dirty="0"/>
              <a:t>至 </a:t>
            </a:r>
            <a:r>
              <a:rPr lang="en-US" altLang="zh-TW" dirty="0"/>
              <a:t>7.0.17</a:t>
            </a:r>
          </a:p>
          <a:p>
            <a:pPr lvl="2"/>
            <a:r>
              <a:rPr lang="en-US" altLang="zh-TW" dirty="0" err="1"/>
              <a:t>FortiProxy</a:t>
            </a:r>
            <a:r>
              <a:rPr lang="zh-TW" altLang="en-US" dirty="0"/>
              <a:t>（網頁安全閘道）：</a:t>
            </a:r>
            <a:r>
              <a:rPr lang="en-US" altLang="zh-TW" dirty="0"/>
              <a:t>7.6.0 </a:t>
            </a:r>
            <a:r>
              <a:rPr lang="zh-TW" altLang="en-US" dirty="0"/>
              <a:t>至 </a:t>
            </a:r>
            <a:r>
              <a:rPr lang="en-US" altLang="zh-TW" dirty="0"/>
              <a:t>7.6.3</a:t>
            </a:r>
            <a:r>
              <a:rPr lang="zh-TW" altLang="en-US" dirty="0"/>
              <a:t>、</a:t>
            </a:r>
            <a:r>
              <a:rPr lang="en-US" altLang="zh-TW" dirty="0"/>
              <a:t>7.4.0 </a:t>
            </a:r>
            <a:r>
              <a:rPr lang="zh-TW" altLang="en-US" dirty="0"/>
              <a:t>至 </a:t>
            </a:r>
            <a:r>
              <a:rPr lang="en-US" altLang="zh-TW" dirty="0"/>
              <a:t>7.4.10</a:t>
            </a:r>
            <a:r>
              <a:rPr lang="zh-TW" altLang="en-US" dirty="0"/>
              <a:t>、</a:t>
            </a:r>
            <a:r>
              <a:rPr lang="en-US" altLang="zh-TW" dirty="0"/>
              <a:t>7.2.0 </a:t>
            </a:r>
            <a:r>
              <a:rPr lang="zh-TW" altLang="en-US" dirty="0"/>
              <a:t>至 </a:t>
            </a:r>
            <a:r>
              <a:rPr lang="en-US" altLang="zh-TW" dirty="0"/>
              <a:t>7.2.14</a:t>
            </a:r>
            <a:r>
              <a:rPr lang="zh-TW" altLang="en-US" dirty="0"/>
              <a:t>、</a:t>
            </a:r>
            <a:r>
              <a:rPr lang="en-US" altLang="zh-TW" dirty="0"/>
              <a:t>7.0.0 </a:t>
            </a:r>
            <a:r>
              <a:rPr lang="zh-TW" altLang="en-US" dirty="0"/>
              <a:t>至 </a:t>
            </a:r>
            <a:r>
              <a:rPr lang="en-US" altLang="zh-TW" dirty="0"/>
              <a:t>7.0.21</a:t>
            </a:r>
          </a:p>
          <a:p>
            <a:pPr lvl="2"/>
            <a:r>
              <a:rPr lang="en-US" altLang="zh-TW" dirty="0" err="1"/>
              <a:t>FortiSwitchManager</a:t>
            </a:r>
            <a:r>
              <a:rPr lang="zh-TW" altLang="en-US" dirty="0"/>
              <a:t>：</a:t>
            </a:r>
            <a:r>
              <a:rPr lang="en-US" altLang="zh-TW" dirty="0"/>
              <a:t>7.2.0 </a:t>
            </a:r>
            <a:r>
              <a:rPr lang="zh-TW" altLang="en-US" dirty="0"/>
              <a:t>至 </a:t>
            </a:r>
            <a:r>
              <a:rPr lang="en-US" altLang="zh-TW" dirty="0"/>
              <a:t>7.2.6</a:t>
            </a:r>
            <a:r>
              <a:rPr lang="zh-TW" altLang="en-US" dirty="0"/>
              <a:t>、</a:t>
            </a:r>
            <a:r>
              <a:rPr lang="en-US" altLang="zh-TW" dirty="0"/>
              <a:t>7.0.0 </a:t>
            </a:r>
            <a:r>
              <a:rPr lang="zh-TW" altLang="en-US" dirty="0"/>
              <a:t>至 </a:t>
            </a:r>
            <a:r>
              <a:rPr lang="en-US" altLang="zh-TW" dirty="0"/>
              <a:t>7.0.5</a:t>
            </a:r>
            <a:endParaRPr lang="zh-TW" altLang="en-US" dirty="0"/>
          </a:p>
        </p:txBody>
      </p:sp>
      <p:sp>
        <p:nvSpPr>
          <p:cNvPr id="3" name="標題 2">
            <a:extLst>
              <a:ext uri="{FF2B5EF4-FFF2-40B4-BE49-F238E27FC236}">
                <a16:creationId xmlns:a16="http://schemas.microsoft.com/office/drawing/2014/main" id="{1CBCC9EF-72B3-4D39-B37D-676EF3B501E0}"/>
              </a:ext>
            </a:extLst>
          </p:cNvPr>
          <p:cNvSpPr>
            <a:spLocks noGrp="1"/>
          </p:cNvSpPr>
          <p:nvPr>
            <p:ph type="title"/>
          </p:nvPr>
        </p:nvSpPr>
        <p:spPr/>
        <p:txBody>
          <a:bodyPr>
            <a:normAutofit fontScale="90000"/>
          </a:bodyPr>
          <a:lstStyle/>
          <a:p>
            <a:r>
              <a:rPr lang="zh-TW" altLang="en-US" dirty="0"/>
              <a:t>弱點：</a:t>
            </a:r>
            <a:r>
              <a:rPr lang="en-US" altLang="zh-TW" dirty="0"/>
              <a:t>CVE-2025-59718</a:t>
            </a:r>
            <a:r>
              <a:rPr lang="zh-TW" altLang="en-US" dirty="0"/>
              <a:t>、</a:t>
            </a:r>
            <a:r>
              <a:rPr lang="en-US" altLang="zh-TW" dirty="0"/>
              <a:t>CVE-2025-59719</a:t>
            </a:r>
            <a:endParaRPr lang="zh-TW" altLang="en-US" dirty="0"/>
          </a:p>
        </p:txBody>
      </p:sp>
    </p:spTree>
    <p:extLst>
      <p:ext uri="{BB962C8B-B14F-4D97-AF65-F5344CB8AC3E}">
        <p14:creationId xmlns:p14="http://schemas.microsoft.com/office/powerpoint/2010/main" val="9018581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42F95E7E-2040-4103-9E47-667FCFB22E37}"/>
              </a:ext>
            </a:extLst>
          </p:cNvPr>
          <p:cNvSpPr>
            <a:spLocks noGrp="1"/>
          </p:cNvSpPr>
          <p:nvPr>
            <p:ph idx="1"/>
          </p:nvPr>
        </p:nvSpPr>
        <p:spPr/>
        <p:txBody>
          <a:bodyPr/>
          <a:lstStyle/>
          <a:p>
            <a:r>
              <a:rPr lang="zh-TW" altLang="en-US" sz="2000" dirty="0"/>
              <a:t>弱點建議處理方式</a:t>
            </a:r>
            <a:endParaRPr lang="en-US" altLang="zh-TW" sz="2000" dirty="0"/>
          </a:p>
          <a:p>
            <a:pPr marL="849313" lvl="1" indent="-457200">
              <a:buFont typeface="+mj-lt"/>
              <a:buAutoNum type="arabicPeriod"/>
            </a:pPr>
            <a:r>
              <a:rPr lang="zh-TW" altLang="en-US" sz="1800" dirty="0"/>
              <a:t>立即升級至安全版本</a:t>
            </a:r>
            <a:endParaRPr lang="en-US" altLang="zh-TW" sz="1800" dirty="0"/>
          </a:p>
          <a:p>
            <a:pPr marL="1087438" lvl="2" indent="-457200">
              <a:buFont typeface="+mj-lt"/>
              <a:buAutoNum type="arabicParenR"/>
            </a:pPr>
            <a:r>
              <a:rPr lang="en-US" altLang="zh-TW" sz="1800" dirty="0" err="1"/>
              <a:t>FortiOS</a:t>
            </a:r>
            <a:r>
              <a:rPr lang="zh-TW" altLang="en-US" sz="1800" dirty="0"/>
              <a:t>：升級至 </a:t>
            </a:r>
            <a:r>
              <a:rPr lang="en-US" altLang="zh-TW" sz="1800" dirty="0"/>
              <a:t>7.6.4</a:t>
            </a:r>
            <a:r>
              <a:rPr lang="zh-TW" altLang="en-US" sz="1800" dirty="0"/>
              <a:t>、</a:t>
            </a:r>
            <a:r>
              <a:rPr lang="en-US" altLang="zh-TW" sz="1800" dirty="0"/>
              <a:t>7.4.9</a:t>
            </a:r>
            <a:r>
              <a:rPr lang="zh-TW" altLang="en-US" sz="1800" dirty="0"/>
              <a:t>、</a:t>
            </a:r>
            <a:r>
              <a:rPr lang="en-US" altLang="zh-TW" sz="1800" dirty="0"/>
              <a:t>7.2.12</a:t>
            </a:r>
            <a:r>
              <a:rPr lang="zh-TW" altLang="en-US" sz="1800" dirty="0"/>
              <a:t>、</a:t>
            </a:r>
            <a:r>
              <a:rPr lang="en-US" altLang="zh-TW" sz="1800" dirty="0"/>
              <a:t>7.0.18 </a:t>
            </a:r>
            <a:r>
              <a:rPr lang="zh-TW" altLang="en-US" sz="1800" dirty="0"/>
              <a:t>或以上版本。</a:t>
            </a:r>
            <a:endParaRPr lang="en-US" altLang="zh-TW" sz="1800" dirty="0"/>
          </a:p>
          <a:p>
            <a:pPr marL="1087438" lvl="2" indent="-457200">
              <a:buFont typeface="+mj-lt"/>
              <a:buAutoNum type="arabicParenR"/>
            </a:pPr>
            <a:r>
              <a:rPr lang="en-US" altLang="zh-TW" sz="1800" b="1" dirty="0" err="1"/>
              <a:t>FortiProxy</a:t>
            </a:r>
            <a:r>
              <a:rPr lang="zh-TW" altLang="en-US" sz="1800" dirty="0"/>
              <a:t>：升級至 </a:t>
            </a:r>
            <a:r>
              <a:rPr lang="en-US" altLang="zh-TW" sz="1800" dirty="0"/>
              <a:t>7.6.4</a:t>
            </a:r>
            <a:r>
              <a:rPr lang="zh-TW" altLang="en-US" sz="1800" dirty="0"/>
              <a:t>、</a:t>
            </a:r>
            <a:r>
              <a:rPr lang="en-US" altLang="zh-TW" sz="1800" dirty="0"/>
              <a:t>7.4.11</a:t>
            </a:r>
            <a:r>
              <a:rPr lang="zh-TW" altLang="en-US" sz="1800" dirty="0"/>
              <a:t>、</a:t>
            </a:r>
            <a:r>
              <a:rPr lang="en-US" altLang="zh-TW" sz="1800" dirty="0"/>
              <a:t>7.2.15</a:t>
            </a:r>
            <a:r>
              <a:rPr lang="zh-TW" altLang="en-US" sz="1800" dirty="0"/>
              <a:t>、</a:t>
            </a:r>
            <a:r>
              <a:rPr lang="en-US" altLang="zh-TW" sz="1800" dirty="0"/>
              <a:t>7.0.22 </a:t>
            </a:r>
            <a:r>
              <a:rPr lang="zh-TW" altLang="en-US" sz="1800" dirty="0"/>
              <a:t>或以上版本。</a:t>
            </a:r>
            <a:endParaRPr lang="en-US" altLang="zh-TW" sz="1800" dirty="0"/>
          </a:p>
          <a:p>
            <a:pPr marL="1087438" lvl="2" indent="-457200">
              <a:buFont typeface="+mj-lt"/>
              <a:buAutoNum type="arabicParenR"/>
            </a:pPr>
            <a:r>
              <a:rPr lang="en-US" altLang="zh-TW" sz="1800" b="1" dirty="0" err="1"/>
              <a:t>FortiSwitchManager</a:t>
            </a:r>
            <a:r>
              <a:rPr lang="zh-TW" altLang="en-US" sz="1800" dirty="0"/>
              <a:t>：升級至 </a:t>
            </a:r>
            <a:r>
              <a:rPr lang="en-US" altLang="zh-TW" sz="1800" dirty="0"/>
              <a:t>7.2.7</a:t>
            </a:r>
            <a:r>
              <a:rPr lang="zh-TW" altLang="en-US" sz="1800" dirty="0"/>
              <a:t>、</a:t>
            </a:r>
            <a:r>
              <a:rPr lang="en-US" altLang="zh-TW" sz="1800" dirty="0"/>
              <a:t>7.0.6 </a:t>
            </a:r>
            <a:r>
              <a:rPr lang="zh-TW" altLang="en-US" sz="1800" dirty="0"/>
              <a:t>或以上版本。</a:t>
            </a:r>
            <a:endParaRPr lang="en-US" altLang="zh-TW" sz="1800" dirty="0"/>
          </a:p>
          <a:p>
            <a:pPr marL="849313" lvl="1" indent="-457200">
              <a:buFont typeface="+mj-lt"/>
              <a:buAutoNum type="arabicPeriod"/>
            </a:pPr>
            <a:r>
              <a:rPr lang="zh-TW" altLang="en-US" sz="1800" dirty="0"/>
              <a:t>臨時緩解措施：若無法立即停機重啟更新，請至後台暫時關閉「</a:t>
            </a:r>
            <a:r>
              <a:rPr lang="en-US" altLang="zh-TW" sz="1800" dirty="0" err="1"/>
              <a:t>FortiCloud</a:t>
            </a:r>
            <a:r>
              <a:rPr lang="en-US" altLang="zh-TW" sz="1800" dirty="0"/>
              <a:t> SSO </a:t>
            </a:r>
            <a:r>
              <a:rPr lang="zh-TW" altLang="en-US" sz="1800" dirty="0"/>
              <a:t>登入管理」功能（改用本地帳密或傳統 </a:t>
            </a:r>
            <a:r>
              <a:rPr lang="en-US" altLang="zh-TW" sz="1800" dirty="0"/>
              <a:t>RADIUS/LDAP </a:t>
            </a:r>
            <a:r>
              <a:rPr lang="zh-TW" altLang="en-US" sz="1800" dirty="0"/>
              <a:t>驗證），即可暫時切斷此漏洞的攻擊路徑。</a:t>
            </a:r>
            <a:endParaRPr lang="en-US" altLang="zh-TW" sz="1800" dirty="0"/>
          </a:p>
          <a:p>
            <a:pPr marL="849313" lvl="1" indent="-457200">
              <a:buFont typeface="+mj-lt"/>
              <a:buAutoNum type="arabicPeriod"/>
            </a:pPr>
            <a:r>
              <a:rPr lang="zh-TW" altLang="en-US" sz="1800" dirty="0"/>
              <a:t>查核異常登入：檢查設備的系統日誌（</a:t>
            </a:r>
            <a:r>
              <a:rPr lang="en-US" altLang="zh-TW" sz="1800" dirty="0"/>
              <a:t>System Logs</a:t>
            </a:r>
            <a:r>
              <a:rPr lang="zh-TW" altLang="en-US" sz="1800" dirty="0"/>
              <a:t>），注意是否有來自未知外部 </a:t>
            </a:r>
            <a:r>
              <a:rPr lang="en-US" altLang="zh-TW" sz="1800" dirty="0"/>
              <a:t>IP</a:t>
            </a:r>
            <a:r>
              <a:rPr lang="zh-TW" altLang="en-US" sz="1800" dirty="0"/>
              <a:t>、利用 </a:t>
            </a:r>
            <a:r>
              <a:rPr lang="en-US" altLang="zh-TW" sz="1800" dirty="0"/>
              <a:t>SSO </a:t>
            </a:r>
            <a:r>
              <a:rPr lang="zh-TW" altLang="en-US" sz="1800" dirty="0"/>
              <a:t>成功登入管理員帳號的異常紀錄。</a:t>
            </a:r>
            <a:endParaRPr lang="zh-TW" altLang="en-US" sz="2000" dirty="0"/>
          </a:p>
        </p:txBody>
      </p:sp>
      <p:sp>
        <p:nvSpPr>
          <p:cNvPr id="3" name="標題 2">
            <a:extLst>
              <a:ext uri="{FF2B5EF4-FFF2-40B4-BE49-F238E27FC236}">
                <a16:creationId xmlns:a16="http://schemas.microsoft.com/office/drawing/2014/main" id="{1CBCC9EF-72B3-4D39-B37D-676EF3B501E0}"/>
              </a:ext>
            </a:extLst>
          </p:cNvPr>
          <p:cNvSpPr>
            <a:spLocks noGrp="1"/>
          </p:cNvSpPr>
          <p:nvPr>
            <p:ph type="title"/>
          </p:nvPr>
        </p:nvSpPr>
        <p:spPr/>
        <p:txBody>
          <a:bodyPr>
            <a:normAutofit fontScale="90000"/>
          </a:bodyPr>
          <a:lstStyle/>
          <a:p>
            <a:r>
              <a:rPr lang="zh-TW" altLang="en-US" dirty="0"/>
              <a:t>弱點：</a:t>
            </a:r>
            <a:r>
              <a:rPr lang="en-US" altLang="zh-TW" dirty="0"/>
              <a:t>CVE-2025-59718</a:t>
            </a:r>
            <a:r>
              <a:rPr lang="zh-TW" altLang="en-US" dirty="0"/>
              <a:t>、</a:t>
            </a:r>
            <a:r>
              <a:rPr lang="en-US" altLang="zh-TW" dirty="0"/>
              <a:t>CVE-2025-59719</a:t>
            </a:r>
            <a:endParaRPr lang="zh-TW" altLang="en-US" dirty="0"/>
          </a:p>
        </p:txBody>
      </p:sp>
    </p:spTree>
    <p:extLst>
      <p:ext uri="{BB962C8B-B14F-4D97-AF65-F5344CB8AC3E}">
        <p14:creationId xmlns:p14="http://schemas.microsoft.com/office/powerpoint/2010/main" val="24748704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3889CBB3-25E2-4363-91C2-5B911872AB64}"/>
              </a:ext>
            </a:extLst>
          </p:cNvPr>
          <p:cNvSpPr>
            <a:spLocks noGrp="1"/>
          </p:cNvSpPr>
          <p:nvPr>
            <p:ph idx="1"/>
          </p:nvPr>
        </p:nvSpPr>
        <p:spPr/>
        <p:txBody>
          <a:bodyPr/>
          <a:lstStyle/>
          <a:p>
            <a:r>
              <a:rPr lang="en-US" altLang="zh-TW" sz="2400" dirty="0"/>
              <a:t>https://fortiguard.fortinet.com/psirt/FG-IR-25-910</a:t>
            </a:r>
          </a:p>
          <a:p>
            <a:r>
              <a:rPr lang="en-US" altLang="zh-TW" sz="2400" dirty="0"/>
              <a:t>https://fortiguard.fortinet.com/psirt/FG-IR-25-910</a:t>
            </a:r>
          </a:p>
          <a:p>
            <a:r>
              <a:rPr lang="en-US" altLang="zh-TW" sz="2400" dirty="0"/>
              <a:t>https://www.cve.org/CVERecord?id=CVE-2025-58034</a:t>
            </a:r>
          </a:p>
          <a:p>
            <a:r>
              <a:rPr lang="en-US" altLang="zh-TW" sz="2400" dirty="0"/>
              <a:t>https://www.hkcert.org/tc/security-bulletin/fortinet-products-multiple-vulnerabilities_20251119</a:t>
            </a:r>
          </a:p>
          <a:p>
            <a:endParaRPr lang="zh-TW" altLang="en-US" sz="2400" dirty="0"/>
          </a:p>
        </p:txBody>
      </p:sp>
      <p:sp>
        <p:nvSpPr>
          <p:cNvPr id="3" name="標題 2">
            <a:extLst>
              <a:ext uri="{FF2B5EF4-FFF2-40B4-BE49-F238E27FC236}">
                <a16:creationId xmlns:a16="http://schemas.microsoft.com/office/drawing/2014/main" id="{1504EC88-F8AC-4E06-8ECB-F975DBC52ED0}"/>
              </a:ext>
            </a:extLst>
          </p:cNvPr>
          <p:cNvSpPr>
            <a:spLocks noGrp="1"/>
          </p:cNvSpPr>
          <p:nvPr>
            <p:ph type="title"/>
          </p:nvPr>
        </p:nvSpPr>
        <p:spPr/>
        <p:txBody>
          <a:bodyPr/>
          <a:lstStyle/>
          <a:p>
            <a:r>
              <a:rPr lang="zh-TW" altLang="en-US" dirty="0"/>
              <a:t>參考資料</a:t>
            </a:r>
          </a:p>
        </p:txBody>
      </p:sp>
    </p:spTree>
    <p:extLst>
      <p:ext uri="{BB962C8B-B14F-4D97-AF65-F5344CB8AC3E}">
        <p14:creationId xmlns:p14="http://schemas.microsoft.com/office/powerpoint/2010/main" val="174695810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C93BA052-3CA6-4A10-9653-CBB3D2541836}"/>
              </a:ext>
            </a:extLst>
          </p:cNvPr>
          <p:cNvSpPr>
            <a:spLocks noGrp="1"/>
          </p:cNvSpPr>
          <p:nvPr>
            <p:ph idx="1"/>
          </p:nvPr>
        </p:nvSpPr>
        <p:spPr/>
        <p:txBody>
          <a:bodyPr/>
          <a:lstStyle/>
          <a:p>
            <a:r>
              <a:rPr lang="en-US" altLang="zh-TW" sz="2400" dirty="0"/>
              <a:t>https://nvd.nist.gov/vuln/detail/CVE-2025-58034</a:t>
            </a:r>
          </a:p>
          <a:p>
            <a:r>
              <a:rPr lang="en-US" altLang="zh-TW" sz="2400" dirty="0"/>
              <a:t>https://fortiguard.fortinet.com/psirt/FG-IR-25-513</a:t>
            </a:r>
          </a:p>
          <a:p>
            <a:r>
              <a:rPr lang="en-US" altLang="zh-TW" sz="2400" dirty="0"/>
              <a:t>https://www.fortinet.com/blog/psirt-blogs/analysis-of-sso-abuse-on-fortios</a:t>
            </a:r>
          </a:p>
          <a:p>
            <a:r>
              <a:rPr lang="en-US" altLang="zh-TW" sz="2400" dirty="0"/>
              <a:t>https://www.fortiguard.com/psirt/FG-IR-25-647</a:t>
            </a:r>
          </a:p>
          <a:p>
            <a:r>
              <a:rPr lang="en-US" altLang="zh-TW" sz="2400" dirty="0"/>
              <a:t>https://traditional-chinese.opswat.com/blog/technical-analysis-of-forticloud-sso-authentication-bypass-cve-2025-59718-cve-2025-59719</a:t>
            </a:r>
          </a:p>
          <a:p>
            <a:endParaRPr lang="zh-TW" altLang="en-US" sz="2400" dirty="0"/>
          </a:p>
        </p:txBody>
      </p:sp>
      <p:sp>
        <p:nvSpPr>
          <p:cNvPr id="3" name="標題 2">
            <a:extLst>
              <a:ext uri="{FF2B5EF4-FFF2-40B4-BE49-F238E27FC236}">
                <a16:creationId xmlns:a16="http://schemas.microsoft.com/office/drawing/2014/main" id="{C15BA295-C6DA-4471-8BC4-D9FAA6F9A383}"/>
              </a:ext>
            </a:extLst>
          </p:cNvPr>
          <p:cNvSpPr>
            <a:spLocks noGrp="1"/>
          </p:cNvSpPr>
          <p:nvPr>
            <p:ph type="title"/>
          </p:nvPr>
        </p:nvSpPr>
        <p:spPr/>
        <p:txBody>
          <a:bodyPr/>
          <a:lstStyle/>
          <a:p>
            <a:r>
              <a:rPr lang="zh-TW" altLang="en-US" dirty="0"/>
              <a:t>參考資料</a:t>
            </a:r>
          </a:p>
        </p:txBody>
      </p:sp>
    </p:spTree>
    <p:extLst>
      <p:ext uri="{BB962C8B-B14F-4D97-AF65-F5344CB8AC3E}">
        <p14:creationId xmlns:p14="http://schemas.microsoft.com/office/powerpoint/2010/main" val="21257964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en-US" altLang="zh-TW" dirty="0"/>
              <a:t>114</a:t>
            </a:r>
            <a:r>
              <a:rPr lang="zh-TW" altLang="en-US" dirty="0"/>
              <a:t>年</a:t>
            </a:r>
            <a:r>
              <a:rPr lang="en-US" altLang="zh-TW" dirty="0"/>
              <a:t>1</a:t>
            </a:r>
            <a:r>
              <a:rPr lang="zh-TW" altLang="en-US" dirty="0"/>
              <a:t>月初某私立高級中學</a:t>
            </a:r>
            <a:r>
              <a:rPr lang="en-US" altLang="zh-TW" dirty="0"/>
              <a:t>Adobe Connect</a:t>
            </a:r>
            <a:r>
              <a:rPr lang="zh-TW" altLang="en-US" dirty="0"/>
              <a:t>大量授權遭竊取並使用，該區域教育單位收到通報，與該校初步清查，發現校內特定教師帳號遭不明人士利用，越權取得多個班級管理權限後進行密碼變更，進而取得該校學生個資及前述軟體授權。</a:t>
            </a:r>
            <a:endParaRPr lang="en-US" altLang="zh-TW" dirty="0"/>
          </a:p>
          <a:p>
            <a:endParaRPr lang="en-US" altLang="zh-TW" dirty="0"/>
          </a:p>
          <a:p>
            <a:r>
              <a:rPr lang="zh-TW" altLang="en-US" dirty="0"/>
              <a:t>前述不明人士行為已明確觸犯刑法第</a:t>
            </a:r>
            <a:r>
              <a:rPr lang="en-US" altLang="zh-TW" dirty="0"/>
              <a:t>36</a:t>
            </a:r>
            <a:r>
              <a:rPr lang="zh-TW" altLang="en-US" dirty="0"/>
              <a:t>章妨害電腦使用罪，遂報請本局立案調查。</a:t>
            </a:r>
            <a:endParaRPr lang="en-US" altLang="zh-TW" dirty="0"/>
          </a:p>
        </p:txBody>
      </p:sp>
      <p:sp>
        <p:nvSpPr>
          <p:cNvPr id="3" name="標題 2"/>
          <p:cNvSpPr>
            <a:spLocks noGrp="1"/>
          </p:cNvSpPr>
          <p:nvPr>
            <p:ph type="title"/>
          </p:nvPr>
        </p:nvSpPr>
        <p:spPr/>
        <p:txBody>
          <a:bodyPr>
            <a:normAutofit/>
          </a:bodyPr>
          <a:lstStyle/>
          <a:p>
            <a:r>
              <a:rPr lang="zh-TW" altLang="en-US" dirty="0"/>
              <a:t>●●局●●驗證系統遭駭案</a:t>
            </a:r>
          </a:p>
        </p:txBody>
      </p:sp>
    </p:spTree>
    <p:extLst>
      <p:ext uri="{BB962C8B-B14F-4D97-AF65-F5344CB8AC3E}">
        <p14:creationId xmlns:p14="http://schemas.microsoft.com/office/powerpoint/2010/main" val="420207073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AB2B6D5E-B213-4DB9-A015-C630A7778338}"/>
              </a:ext>
            </a:extLst>
          </p:cNvPr>
          <p:cNvSpPr>
            <a:spLocks noGrp="1"/>
          </p:cNvSpPr>
          <p:nvPr>
            <p:ph idx="1"/>
          </p:nvPr>
        </p:nvSpPr>
        <p:spPr/>
        <p:txBody>
          <a:bodyPr/>
          <a:lstStyle/>
          <a:p>
            <a:r>
              <a:rPr lang="zh-TW" altLang="en-US" dirty="0"/>
              <a:t>第一個案例，國內教育單位遭駭客使用撞庫攻擊，取得系統某使用者權限，利用權限設定不當，越權取得大量資料。建議受駭單位以白名單方式限縮連線來源，並限制登入錯誤限制；另建議定期對使用者帳戶進行稽核，及早發覺遭盜用帳號。</a:t>
            </a:r>
            <a:endParaRPr lang="en-US" altLang="zh-TW" dirty="0"/>
          </a:p>
          <a:p>
            <a:r>
              <a:rPr lang="zh-TW" altLang="en-US" dirty="0"/>
              <a:t>第二個案例，政府單位系統遭駭客利用已取得特定帳號使用者令牌，搭配外部中繼站，利用</a:t>
            </a:r>
            <a:r>
              <a:rPr lang="en-US" altLang="zh-TW" dirty="0"/>
              <a:t>API</a:t>
            </a:r>
            <a:r>
              <a:rPr lang="zh-TW" altLang="en-US" dirty="0"/>
              <a:t>嘗試大量竊取資料。建議受駭單位加強員工教育訓練，妥善保管單位帳號密碼；另建議單位定期清查設備更新及保固，避免過舊設備暴露於網路上遭駭客利用做為中繼站攻擊他人。</a:t>
            </a:r>
          </a:p>
        </p:txBody>
      </p:sp>
      <p:sp>
        <p:nvSpPr>
          <p:cNvPr id="3" name="標題 2">
            <a:extLst>
              <a:ext uri="{FF2B5EF4-FFF2-40B4-BE49-F238E27FC236}">
                <a16:creationId xmlns:a16="http://schemas.microsoft.com/office/drawing/2014/main" id="{8D5A79A7-BF17-425C-933C-9EB72BD2ABA5}"/>
              </a:ext>
            </a:extLst>
          </p:cNvPr>
          <p:cNvSpPr>
            <a:spLocks noGrp="1"/>
          </p:cNvSpPr>
          <p:nvPr>
            <p:ph type="title"/>
          </p:nvPr>
        </p:nvSpPr>
        <p:spPr/>
        <p:txBody>
          <a:bodyPr/>
          <a:lstStyle/>
          <a:p>
            <a:r>
              <a:rPr lang="zh-TW" altLang="en-US" dirty="0"/>
              <a:t>結論</a:t>
            </a:r>
          </a:p>
        </p:txBody>
      </p:sp>
    </p:spTree>
    <p:extLst>
      <p:ext uri="{BB962C8B-B14F-4D97-AF65-F5344CB8AC3E}">
        <p14:creationId xmlns:p14="http://schemas.microsoft.com/office/powerpoint/2010/main" val="263169740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50773F50-0F45-4316-AFEA-605C7B63AA7A}"/>
              </a:ext>
            </a:extLst>
          </p:cNvPr>
          <p:cNvSpPr>
            <a:spLocks noGrp="1"/>
          </p:cNvSpPr>
          <p:nvPr>
            <p:ph idx="1"/>
          </p:nvPr>
        </p:nvSpPr>
        <p:spPr/>
        <p:txBody>
          <a:bodyPr/>
          <a:lstStyle/>
          <a:p>
            <a:r>
              <a:rPr lang="zh-TW" altLang="en-US" dirty="0"/>
              <a:t>第三個案例，為駭客租用國內</a:t>
            </a:r>
            <a:r>
              <a:rPr lang="en-US" altLang="zh-TW" dirty="0"/>
              <a:t>VPS</a:t>
            </a:r>
            <a:r>
              <a:rPr lang="zh-TW" altLang="en-US" dirty="0"/>
              <a:t>業者主機，利用學校單位已畢業人員帳號，寄送大量釣魚郵件，意圖竊取個資。建議學校定期清查已離退人員帳號密碼，避免淪為駭客發送惡意郵件工具。</a:t>
            </a:r>
            <a:endParaRPr lang="en-US" altLang="zh-TW" dirty="0"/>
          </a:p>
          <a:p>
            <a:r>
              <a:rPr lang="zh-TW" altLang="en-US" dirty="0"/>
              <a:t>最後，本次提列前一季重大弱點，選擇近期中繼站案件常見設備</a:t>
            </a:r>
            <a:r>
              <a:rPr lang="en-US" altLang="zh-TW" dirty="0"/>
              <a:t>Fortinet</a:t>
            </a:r>
            <a:r>
              <a:rPr lang="zh-TW" altLang="en-US" dirty="0"/>
              <a:t>設備弱點，若</a:t>
            </a:r>
            <a:r>
              <a:rPr lang="en-US" altLang="zh-TW" dirty="0"/>
              <a:t>MOU</a:t>
            </a:r>
            <a:r>
              <a:rPr lang="zh-TW" altLang="en-US"/>
              <a:t>簽屬單位有使用該類設備，提醒記得按時更新，避免淪為駭客跳板。</a:t>
            </a:r>
            <a:endParaRPr lang="zh-TW" altLang="en-US" dirty="0"/>
          </a:p>
        </p:txBody>
      </p:sp>
      <p:sp>
        <p:nvSpPr>
          <p:cNvPr id="3" name="標題 2">
            <a:extLst>
              <a:ext uri="{FF2B5EF4-FFF2-40B4-BE49-F238E27FC236}">
                <a16:creationId xmlns:a16="http://schemas.microsoft.com/office/drawing/2014/main" id="{E707D030-87B3-40B4-9EE6-AF86CB6189DA}"/>
              </a:ext>
            </a:extLst>
          </p:cNvPr>
          <p:cNvSpPr>
            <a:spLocks noGrp="1"/>
          </p:cNvSpPr>
          <p:nvPr>
            <p:ph type="title"/>
          </p:nvPr>
        </p:nvSpPr>
        <p:spPr/>
        <p:txBody>
          <a:bodyPr/>
          <a:lstStyle/>
          <a:p>
            <a:r>
              <a:rPr lang="zh-TW" altLang="en-US" dirty="0"/>
              <a:t>結論</a:t>
            </a:r>
          </a:p>
        </p:txBody>
      </p:sp>
    </p:spTree>
    <p:extLst>
      <p:ext uri="{BB962C8B-B14F-4D97-AF65-F5344CB8AC3E}">
        <p14:creationId xmlns:p14="http://schemas.microsoft.com/office/powerpoint/2010/main" val="4256389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a:xfrm>
            <a:off x="457200" y="1654002"/>
            <a:ext cx="8229600" cy="4511302"/>
          </a:xfrm>
        </p:spPr>
        <p:txBody>
          <a:bodyPr/>
          <a:lstStyle/>
          <a:p>
            <a:r>
              <a:rPr lang="en-US" altLang="zh-TW" dirty="0"/>
              <a:t>114</a:t>
            </a:r>
            <a:r>
              <a:rPr lang="zh-TW" altLang="en-US" dirty="0"/>
              <a:t>年</a:t>
            </a:r>
            <a:r>
              <a:rPr lang="en-US" altLang="zh-TW" dirty="0"/>
              <a:t>1</a:t>
            </a:r>
            <a:r>
              <a:rPr lang="zh-TW" altLang="en-US" dirty="0"/>
              <a:t>月底本局派員前往調查，經向該區域教育單位取得系統日誌及帳號燈出入紀錄進行研析，確認駭客利用</a:t>
            </a:r>
            <a:r>
              <a:rPr lang="en-US" altLang="zh-TW" dirty="0"/>
              <a:t>11</a:t>
            </a:r>
            <a:r>
              <a:rPr lang="zh-TW" altLang="en-US" dirty="0"/>
              <a:t>個國內</a:t>
            </a:r>
            <a:r>
              <a:rPr lang="en-US" altLang="zh-TW" dirty="0"/>
              <a:t>IP</a:t>
            </a:r>
            <a:r>
              <a:rPr lang="zh-TW" altLang="en-US" dirty="0"/>
              <a:t>，成功入侵該區域不同學校</a:t>
            </a:r>
            <a:r>
              <a:rPr lang="en-US" altLang="zh-TW" dirty="0"/>
              <a:t>4</a:t>
            </a:r>
            <a:r>
              <a:rPr lang="zh-TW" altLang="en-US" dirty="0"/>
              <a:t>員帳號</a:t>
            </a:r>
            <a:r>
              <a:rPr lang="en-US" altLang="zh-TW" dirty="0"/>
              <a:t>(1</a:t>
            </a:r>
            <a:r>
              <a:rPr lang="zh-TW" altLang="en-US" dirty="0"/>
              <a:t>位教師及</a:t>
            </a:r>
            <a:r>
              <a:rPr lang="en-US" altLang="zh-TW" dirty="0"/>
              <a:t>3</a:t>
            </a:r>
            <a:r>
              <a:rPr lang="zh-TW" altLang="en-US" dirty="0"/>
              <a:t>位學生</a:t>
            </a:r>
            <a:r>
              <a:rPr lang="en-US" altLang="zh-TW" dirty="0"/>
              <a:t>)</a:t>
            </a:r>
            <a:r>
              <a:rPr lang="zh-TW" altLang="en-US" dirty="0"/>
              <a:t>。</a:t>
            </a:r>
            <a:endParaRPr lang="en-US" altLang="zh-TW" dirty="0"/>
          </a:p>
          <a:p>
            <a:endParaRPr lang="en-US" altLang="zh-TW" dirty="0"/>
          </a:p>
          <a:p>
            <a:r>
              <a:rPr lang="zh-TW" altLang="en-US" dirty="0"/>
              <a:t>續追查前述</a:t>
            </a:r>
            <a:r>
              <a:rPr lang="en-US" altLang="zh-TW" dirty="0"/>
              <a:t>11</a:t>
            </a:r>
            <a:r>
              <a:rPr lang="zh-TW" altLang="en-US" dirty="0"/>
              <a:t>個國內</a:t>
            </a:r>
            <a:r>
              <a:rPr lang="en-US" altLang="zh-TW" dirty="0"/>
              <a:t>IP</a:t>
            </a:r>
            <a:r>
              <a:rPr lang="zh-TW" altLang="en-US" dirty="0"/>
              <a:t>，皆為</a:t>
            </a:r>
            <a:r>
              <a:rPr lang="en-US" altLang="zh-TW" dirty="0"/>
              <a:t>1</a:t>
            </a:r>
            <a:r>
              <a:rPr lang="zh-TW" altLang="en-US" dirty="0"/>
              <a:t>家國內二類電信業者○德網路有限公司</a:t>
            </a:r>
            <a:r>
              <a:rPr lang="en-US" altLang="zh-TW" dirty="0"/>
              <a:t>(</a:t>
            </a:r>
            <a:r>
              <a:rPr lang="zh-TW" altLang="en-US" dirty="0"/>
              <a:t>以下稱○德公司</a:t>
            </a:r>
            <a:r>
              <a:rPr lang="en-US" altLang="zh-TW" dirty="0"/>
              <a:t>)</a:t>
            </a:r>
            <a:r>
              <a:rPr lang="zh-TW" altLang="en-US" dirty="0"/>
              <a:t>，於同年</a:t>
            </a:r>
            <a:r>
              <a:rPr lang="en-US" altLang="zh-TW" dirty="0"/>
              <a:t>3</a:t>
            </a:r>
            <a:r>
              <a:rPr lang="zh-TW" altLang="en-US" dirty="0"/>
              <a:t>月向該公司調取對應</a:t>
            </a:r>
            <a:r>
              <a:rPr lang="en-US" altLang="zh-TW" dirty="0"/>
              <a:t>IP</a:t>
            </a:r>
            <a:r>
              <a:rPr lang="zh-TW" altLang="en-US" dirty="0"/>
              <a:t>設備相關資料。</a:t>
            </a:r>
          </a:p>
        </p:txBody>
      </p:sp>
      <p:sp>
        <p:nvSpPr>
          <p:cNvPr id="3" name="標題 2"/>
          <p:cNvSpPr>
            <a:spLocks noGrp="1"/>
          </p:cNvSpPr>
          <p:nvPr>
            <p:ph type="title"/>
          </p:nvPr>
        </p:nvSpPr>
        <p:spPr/>
        <p:txBody>
          <a:bodyPr>
            <a:normAutofit/>
          </a:bodyPr>
          <a:lstStyle/>
          <a:p>
            <a:r>
              <a:rPr lang="zh-TW" altLang="en-US" dirty="0"/>
              <a:t>●●局●●驗證系統遭駭案</a:t>
            </a:r>
          </a:p>
        </p:txBody>
      </p:sp>
    </p:spTree>
    <p:extLst>
      <p:ext uri="{BB962C8B-B14F-4D97-AF65-F5344CB8AC3E}">
        <p14:creationId xmlns:p14="http://schemas.microsoft.com/office/powerpoint/2010/main" val="39154836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p:cNvSpPr>
            <a:spLocks noGrp="1"/>
          </p:cNvSpPr>
          <p:nvPr>
            <p:ph idx="1"/>
          </p:nvPr>
        </p:nvSpPr>
        <p:spPr/>
        <p:txBody>
          <a:bodyPr/>
          <a:lstStyle/>
          <a:p>
            <a:r>
              <a:rPr lang="zh-TW" altLang="en-US" dirty="0"/>
              <a:t>續清查登出入紀錄得知駭客層於</a:t>
            </a:r>
            <a:r>
              <a:rPr lang="en-US" altLang="zh-TW" dirty="0"/>
              <a:t>113</a:t>
            </a:r>
            <a:r>
              <a:rPr lang="zh-TW" altLang="en-US" dirty="0"/>
              <a:t>年</a:t>
            </a:r>
            <a:r>
              <a:rPr lang="en-US" altLang="zh-TW" dirty="0"/>
              <a:t>11</a:t>
            </a:r>
            <a:r>
              <a:rPr lang="zh-TW" altLang="en-US" dirty="0"/>
              <a:t>月下旬利用</a:t>
            </a:r>
            <a:r>
              <a:rPr lang="en-US" altLang="zh-TW" dirty="0"/>
              <a:t>1</a:t>
            </a:r>
            <a:r>
              <a:rPr lang="zh-TW" altLang="en-US" dirty="0"/>
              <a:t>個新加坡</a:t>
            </a:r>
            <a:r>
              <a:rPr lang="en-US" altLang="zh-TW" dirty="0"/>
              <a:t>IP</a:t>
            </a:r>
            <a:r>
              <a:rPr lang="zh-TW" altLang="en-US" dirty="0"/>
              <a:t>，執行撞庫攻擊成功取得前述帳號登入密碼，後於</a:t>
            </a:r>
            <a:r>
              <a:rPr lang="en-US" altLang="zh-TW" dirty="0"/>
              <a:t>12</a:t>
            </a:r>
            <a:r>
              <a:rPr lang="zh-TW" altLang="en-US" dirty="0"/>
              <a:t>月間再使用</a:t>
            </a:r>
            <a:r>
              <a:rPr lang="en-US" altLang="zh-TW" dirty="0"/>
              <a:t>1</a:t>
            </a:r>
            <a:r>
              <a:rPr lang="zh-TW" altLang="en-US" dirty="0"/>
              <a:t>個阿拉伯</a:t>
            </a:r>
            <a:r>
              <a:rPr lang="en-US" altLang="zh-TW" dirty="0"/>
              <a:t>IP</a:t>
            </a:r>
            <a:r>
              <a:rPr lang="zh-TW" altLang="en-US" dirty="0"/>
              <a:t>登入前述帳號，越權取得校內多個班級幹部權限後，竊取學生</a:t>
            </a:r>
            <a:r>
              <a:rPr lang="en-US" altLang="zh-TW" dirty="0"/>
              <a:t>Adobe Connect</a:t>
            </a:r>
            <a:r>
              <a:rPr lang="zh-TW" altLang="en-US" dirty="0"/>
              <a:t>權限及學生個資。</a:t>
            </a:r>
            <a:endParaRPr lang="en-US" altLang="zh-TW" dirty="0"/>
          </a:p>
          <a:p>
            <a:endParaRPr lang="en-US" altLang="zh-TW" dirty="0"/>
          </a:p>
          <a:p>
            <a:r>
              <a:rPr lang="zh-TW" altLang="en-US" dirty="0"/>
              <a:t>為取得更多其他學校高權限帳號密碼，駭客駭入教育局特定信箱，寄送大量釣魚郵件，試圖擷取更多帳號密碼。</a:t>
            </a:r>
            <a:endParaRPr lang="en-US" altLang="zh-TW" dirty="0"/>
          </a:p>
          <a:p>
            <a:endParaRPr lang="en-US" altLang="zh-TW" dirty="0"/>
          </a:p>
          <a:p>
            <a:endParaRPr lang="zh-TW" altLang="en-US" dirty="0"/>
          </a:p>
        </p:txBody>
      </p:sp>
      <p:sp>
        <p:nvSpPr>
          <p:cNvPr id="3" name="標題 2"/>
          <p:cNvSpPr>
            <a:spLocks noGrp="1"/>
          </p:cNvSpPr>
          <p:nvPr>
            <p:ph type="title"/>
          </p:nvPr>
        </p:nvSpPr>
        <p:spPr/>
        <p:txBody>
          <a:bodyPr>
            <a:normAutofit/>
          </a:bodyPr>
          <a:lstStyle/>
          <a:p>
            <a:r>
              <a:rPr lang="zh-TW" altLang="en-US" dirty="0"/>
              <a:t>●●局●●驗證系統遭駭案</a:t>
            </a:r>
          </a:p>
        </p:txBody>
      </p:sp>
    </p:spTree>
    <p:extLst>
      <p:ext uri="{BB962C8B-B14F-4D97-AF65-F5344CB8AC3E}">
        <p14:creationId xmlns:p14="http://schemas.microsoft.com/office/powerpoint/2010/main" val="1486045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07A562E1-B317-4DC2-A070-D71E181378DB}"/>
              </a:ext>
            </a:extLst>
          </p:cNvPr>
          <p:cNvSpPr>
            <a:spLocks noGrp="1"/>
          </p:cNvSpPr>
          <p:nvPr>
            <p:ph idx="1"/>
          </p:nvPr>
        </p:nvSpPr>
        <p:spPr/>
        <p:txBody>
          <a:bodyPr/>
          <a:lstStyle/>
          <a:p>
            <a:r>
              <a:rPr lang="zh-TW" altLang="en-US" dirty="0"/>
              <a:t>向○德公司取得駭客所用</a:t>
            </a:r>
            <a:r>
              <a:rPr lang="en-US" altLang="zh-TW" dirty="0"/>
              <a:t>11</a:t>
            </a:r>
            <a:r>
              <a:rPr lang="zh-TW" altLang="en-US" dirty="0"/>
              <a:t>個國內</a:t>
            </a:r>
            <a:r>
              <a:rPr lang="en-US" altLang="zh-TW" dirty="0"/>
              <a:t>IP</a:t>
            </a:r>
            <a:r>
              <a:rPr lang="zh-TW" altLang="en-US" dirty="0"/>
              <a:t>使用情形，得知為</a:t>
            </a:r>
            <a:r>
              <a:rPr lang="en-US" altLang="zh-TW" dirty="0"/>
              <a:t>1</a:t>
            </a:r>
            <a:r>
              <a:rPr lang="zh-TW" altLang="en-US" dirty="0"/>
              <a:t>臺虛擬主機，其承租人為中國●萌科技股份有限公司</a:t>
            </a:r>
            <a:r>
              <a:rPr lang="en-US" altLang="zh-TW" dirty="0"/>
              <a:t>(</a:t>
            </a:r>
            <a:r>
              <a:rPr lang="zh-TW" altLang="en-US" dirty="0"/>
              <a:t>下稱●萌公司</a:t>
            </a:r>
            <a:r>
              <a:rPr lang="en-US" altLang="zh-TW" dirty="0"/>
              <a:t>)</a:t>
            </a:r>
            <a:r>
              <a:rPr lang="zh-TW" altLang="en-US" dirty="0"/>
              <a:t>，該公司主要服務項目亦為伺服器出租、虛擬主機租賃等業務。</a:t>
            </a:r>
            <a:endParaRPr lang="en-US" altLang="zh-TW" dirty="0"/>
          </a:p>
          <a:p>
            <a:endParaRPr lang="en-US" altLang="zh-TW" dirty="0"/>
          </a:p>
          <a:p>
            <a:r>
              <a:rPr lang="zh-TW" altLang="en-US" dirty="0"/>
              <a:t>該主機經鑑識，為●萌公司架設網站，用於招攬其客戶透過其公司名義申租中華電信雲端的網站。</a:t>
            </a:r>
          </a:p>
        </p:txBody>
      </p:sp>
      <p:sp>
        <p:nvSpPr>
          <p:cNvPr id="3" name="標題 2">
            <a:extLst>
              <a:ext uri="{FF2B5EF4-FFF2-40B4-BE49-F238E27FC236}">
                <a16:creationId xmlns:a16="http://schemas.microsoft.com/office/drawing/2014/main" id="{E24E631C-0195-4073-A0F7-A61FC2F5DC7D}"/>
              </a:ext>
            </a:extLst>
          </p:cNvPr>
          <p:cNvSpPr>
            <a:spLocks noGrp="1"/>
          </p:cNvSpPr>
          <p:nvPr>
            <p:ph type="title"/>
          </p:nvPr>
        </p:nvSpPr>
        <p:spPr/>
        <p:txBody>
          <a:bodyPr/>
          <a:lstStyle/>
          <a:p>
            <a:r>
              <a:rPr lang="zh-TW" altLang="en-US" dirty="0"/>
              <a:t>●●局●●驗證系統遭駭案</a:t>
            </a:r>
          </a:p>
        </p:txBody>
      </p:sp>
    </p:spTree>
    <p:extLst>
      <p:ext uri="{BB962C8B-B14F-4D97-AF65-F5344CB8AC3E}">
        <p14:creationId xmlns:p14="http://schemas.microsoft.com/office/powerpoint/2010/main" val="22276719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2">
            <a:extLst>
              <a:ext uri="{FF2B5EF4-FFF2-40B4-BE49-F238E27FC236}">
                <a16:creationId xmlns:a16="http://schemas.microsoft.com/office/drawing/2014/main" id="{7FAE4062-9ECF-4B80-BFD2-EE00ACF30968}"/>
              </a:ext>
            </a:extLst>
          </p:cNvPr>
          <p:cNvSpPr>
            <a:spLocks noGrp="1"/>
          </p:cNvSpPr>
          <p:nvPr>
            <p:ph type="title"/>
          </p:nvPr>
        </p:nvSpPr>
        <p:spPr/>
        <p:txBody>
          <a:bodyPr/>
          <a:lstStyle/>
          <a:p>
            <a:r>
              <a:rPr lang="zh-TW" altLang="en-US" dirty="0"/>
              <a:t>●●局●●驗證系統遭駭案</a:t>
            </a:r>
          </a:p>
        </p:txBody>
      </p:sp>
      <p:pic>
        <p:nvPicPr>
          <p:cNvPr id="4" name="Picture 2" descr="神秘的电脑黑客人物插画, 駭客, 駭客攻擊, 匿名的向量圖案素材免費下載，PNG，EPS和AI素材下載- Pngtree">
            <a:extLst>
              <a:ext uri="{FF2B5EF4-FFF2-40B4-BE49-F238E27FC236}">
                <a16:creationId xmlns:a16="http://schemas.microsoft.com/office/drawing/2014/main" id="{48DD545C-AA88-4DFA-8C50-6C7803CBC648}"/>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23547" t="19095" r="17839" b="17785"/>
          <a:stretch/>
        </p:blipFill>
        <p:spPr bwMode="auto">
          <a:xfrm>
            <a:off x="458820" y="2060848"/>
            <a:ext cx="694355" cy="747720"/>
          </a:xfrm>
          <a:prstGeom prst="rect">
            <a:avLst/>
          </a:prstGeom>
          <a:noFill/>
          <a:extLst>
            <a:ext uri="{909E8E84-426E-40DD-AFC4-6F175D3DCCD1}">
              <a14:hiddenFill xmlns:a14="http://schemas.microsoft.com/office/drawing/2010/main">
                <a:solidFill>
                  <a:srgbClr val="FFFFFF"/>
                </a:solidFill>
              </a14:hiddenFill>
            </a:ext>
          </a:extLst>
        </p:spPr>
      </p:pic>
      <p:pic>
        <p:nvPicPr>
          <p:cNvPr id="5" name="圖形 4" descr="電腦">
            <a:extLst>
              <a:ext uri="{FF2B5EF4-FFF2-40B4-BE49-F238E27FC236}">
                <a16:creationId xmlns:a16="http://schemas.microsoft.com/office/drawing/2014/main" id="{7FA4E378-3710-447C-A0EC-88160635218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9552" y="2726112"/>
            <a:ext cx="761295" cy="761295"/>
          </a:xfrm>
          <a:prstGeom prst="rect">
            <a:avLst/>
          </a:prstGeom>
        </p:spPr>
      </p:pic>
      <p:pic>
        <p:nvPicPr>
          <p:cNvPr id="8" name="圖形 7" descr="教授">
            <a:extLst>
              <a:ext uri="{FF2B5EF4-FFF2-40B4-BE49-F238E27FC236}">
                <a16:creationId xmlns:a16="http://schemas.microsoft.com/office/drawing/2014/main" id="{C2E12FF9-4B33-49B1-8AF5-2C6CFEC7AB9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707904" y="1698014"/>
            <a:ext cx="747721" cy="747721"/>
          </a:xfrm>
          <a:prstGeom prst="rect">
            <a:avLst/>
          </a:prstGeom>
        </p:spPr>
      </p:pic>
      <p:pic>
        <p:nvPicPr>
          <p:cNvPr id="10" name="圖形 9" descr="女學童">
            <a:extLst>
              <a:ext uri="{FF2B5EF4-FFF2-40B4-BE49-F238E27FC236}">
                <a16:creationId xmlns:a16="http://schemas.microsoft.com/office/drawing/2014/main" id="{466B132C-CCFE-4ACE-8DF6-41FFE53228D4}"/>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707064" y="2564904"/>
            <a:ext cx="747722" cy="747722"/>
          </a:xfrm>
          <a:prstGeom prst="rect">
            <a:avLst/>
          </a:prstGeom>
        </p:spPr>
      </p:pic>
      <p:pic>
        <p:nvPicPr>
          <p:cNvPr id="12" name="圖形 11" descr="男學童">
            <a:extLst>
              <a:ext uri="{FF2B5EF4-FFF2-40B4-BE49-F238E27FC236}">
                <a16:creationId xmlns:a16="http://schemas.microsoft.com/office/drawing/2014/main" id="{F1578189-3DF2-4C33-92FE-5B38C75EB18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707065" y="3312626"/>
            <a:ext cx="747721" cy="747721"/>
          </a:xfrm>
          <a:prstGeom prst="rect">
            <a:avLst/>
          </a:prstGeom>
        </p:spPr>
      </p:pic>
      <p:cxnSp>
        <p:nvCxnSpPr>
          <p:cNvPr id="16" name="接點: 肘形 15">
            <a:extLst>
              <a:ext uri="{FF2B5EF4-FFF2-40B4-BE49-F238E27FC236}">
                <a16:creationId xmlns:a16="http://schemas.microsoft.com/office/drawing/2014/main" id="{964CFBFC-8316-4832-BC7E-F02762018672}"/>
              </a:ext>
            </a:extLst>
          </p:cNvPr>
          <p:cNvCxnSpPr>
            <a:stCxn id="5" idx="3"/>
            <a:endCxn id="8" idx="1"/>
          </p:cNvCxnSpPr>
          <p:nvPr/>
        </p:nvCxnSpPr>
        <p:spPr>
          <a:xfrm flipV="1">
            <a:off x="1230847" y="2071875"/>
            <a:ext cx="2477057" cy="1034885"/>
          </a:xfrm>
          <a:prstGeom prst="bent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接點: 肘形 16">
            <a:extLst>
              <a:ext uri="{FF2B5EF4-FFF2-40B4-BE49-F238E27FC236}">
                <a16:creationId xmlns:a16="http://schemas.microsoft.com/office/drawing/2014/main" id="{77A601A5-FA08-45DE-9074-5727A71E3A44}"/>
              </a:ext>
            </a:extLst>
          </p:cNvPr>
          <p:cNvCxnSpPr>
            <a:cxnSpLocks/>
            <a:stCxn id="5" idx="3"/>
            <a:endCxn id="10" idx="1"/>
          </p:cNvCxnSpPr>
          <p:nvPr/>
        </p:nvCxnSpPr>
        <p:spPr>
          <a:xfrm flipV="1">
            <a:off x="1230847" y="2938765"/>
            <a:ext cx="2476217" cy="167995"/>
          </a:xfrm>
          <a:prstGeom prst="bent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接點: 肘形 19">
            <a:extLst>
              <a:ext uri="{FF2B5EF4-FFF2-40B4-BE49-F238E27FC236}">
                <a16:creationId xmlns:a16="http://schemas.microsoft.com/office/drawing/2014/main" id="{DB88D4E7-F723-4F38-ADA9-2E266C61DD02}"/>
              </a:ext>
            </a:extLst>
          </p:cNvPr>
          <p:cNvCxnSpPr>
            <a:cxnSpLocks/>
            <a:stCxn id="5" idx="3"/>
            <a:endCxn id="12" idx="1"/>
          </p:cNvCxnSpPr>
          <p:nvPr/>
        </p:nvCxnSpPr>
        <p:spPr>
          <a:xfrm>
            <a:off x="1230847" y="3106760"/>
            <a:ext cx="2476218" cy="579727"/>
          </a:xfrm>
          <a:prstGeom prst="bentConnector3">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3" name="文字方塊 22">
            <a:extLst>
              <a:ext uri="{FF2B5EF4-FFF2-40B4-BE49-F238E27FC236}">
                <a16:creationId xmlns:a16="http://schemas.microsoft.com/office/drawing/2014/main" id="{D9AC574B-BB34-448F-9E4C-A74C1DD7459B}"/>
              </a:ext>
            </a:extLst>
          </p:cNvPr>
          <p:cNvSpPr txBox="1"/>
          <p:nvPr/>
        </p:nvSpPr>
        <p:spPr>
          <a:xfrm>
            <a:off x="985522" y="1266913"/>
            <a:ext cx="2225868" cy="1477328"/>
          </a:xfrm>
          <a:prstGeom prst="rect">
            <a:avLst/>
          </a:prstGeom>
          <a:noFill/>
          <a:ln>
            <a:solidFill>
              <a:srgbClr val="FF0000"/>
            </a:solidFill>
          </a:ln>
        </p:spPr>
        <p:txBody>
          <a:bodyPr wrap="square" rtlCol="0">
            <a:spAutoFit/>
          </a:bodyPr>
          <a:lstStyle/>
          <a:p>
            <a:r>
              <a:rPr lang="zh-TW" altLang="en-US" dirty="0"/>
              <a:t>於</a:t>
            </a:r>
            <a:r>
              <a:rPr lang="en-US" altLang="zh-TW" dirty="0"/>
              <a:t>113</a:t>
            </a:r>
            <a:r>
              <a:rPr lang="zh-TW" altLang="en-US" dirty="0"/>
              <a:t>年</a:t>
            </a:r>
            <a:r>
              <a:rPr lang="en-US" altLang="zh-TW" dirty="0"/>
              <a:t>11</a:t>
            </a:r>
            <a:r>
              <a:rPr lang="zh-TW" altLang="en-US" dirty="0"/>
              <a:t>月至</a:t>
            </a:r>
            <a:r>
              <a:rPr lang="en-US" altLang="zh-TW" dirty="0"/>
              <a:t>12</a:t>
            </a:r>
            <a:r>
              <a:rPr lang="zh-TW" altLang="en-US" dirty="0"/>
              <a:t>月間利用撞庫攻擊取得帳號密碼，並後續登入竊取個資及相關軟體授權。</a:t>
            </a:r>
          </a:p>
        </p:txBody>
      </p:sp>
      <p:cxnSp>
        <p:nvCxnSpPr>
          <p:cNvPr id="25" name="直線單箭頭接點 24">
            <a:extLst>
              <a:ext uri="{FF2B5EF4-FFF2-40B4-BE49-F238E27FC236}">
                <a16:creationId xmlns:a16="http://schemas.microsoft.com/office/drawing/2014/main" id="{85168588-FD2B-4A19-B89B-D452B1B33E7A}"/>
              </a:ext>
            </a:extLst>
          </p:cNvPr>
          <p:cNvCxnSpPr>
            <a:cxnSpLocks/>
            <a:stCxn id="8" idx="3"/>
          </p:cNvCxnSpPr>
          <p:nvPr/>
        </p:nvCxnSpPr>
        <p:spPr>
          <a:xfrm flipV="1">
            <a:off x="4455625" y="2063286"/>
            <a:ext cx="1196495" cy="8589"/>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31" name="圖形 30" descr="員工識別證">
            <a:extLst>
              <a:ext uri="{FF2B5EF4-FFF2-40B4-BE49-F238E27FC236}">
                <a16:creationId xmlns:a16="http://schemas.microsoft.com/office/drawing/2014/main" id="{90DB9333-06E3-48CD-B236-3A0918FCB29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652118" y="1628800"/>
            <a:ext cx="747723" cy="747723"/>
          </a:xfrm>
          <a:prstGeom prst="rect">
            <a:avLst/>
          </a:prstGeom>
        </p:spPr>
      </p:pic>
      <p:pic>
        <p:nvPicPr>
          <p:cNvPr id="32" name="圖形 31" descr="員工識別證">
            <a:extLst>
              <a:ext uri="{FF2B5EF4-FFF2-40B4-BE49-F238E27FC236}">
                <a16:creationId xmlns:a16="http://schemas.microsoft.com/office/drawing/2014/main" id="{3B6B20FD-7EA1-466D-9B66-8355B48B2C93}"/>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5810259" y="1978389"/>
            <a:ext cx="747723" cy="747723"/>
          </a:xfrm>
          <a:prstGeom prst="rect">
            <a:avLst/>
          </a:prstGeom>
        </p:spPr>
      </p:pic>
      <p:pic>
        <p:nvPicPr>
          <p:cNvPr id="33" name="圖形 32" descr="員工識別證">
            <a:extLst>
              <a:ext uri="{FF2B5EF4-FFF2-40B4-BE49-F238E27FC236}">
                <a16:creationId xmlns:a16="http://schemas.microsoft.com/office/drawing/2014/main" id="{AD3D2B75-2E25-40F3-9107-957720DBA291}"/>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6025979" y="2275356"/>
            <a:ext cx="747723" cy="747723"/>
          </a:xfrm>
          <a:prstGeom prst="rect">
            <a:avLst/>
          </a:prstGeom>
        </p:spPr>
      </p:pic>
      <p:pic>
        <p:nvPicPr>
          <p:cNvPr id="34" name="圖形 33" descr="雲">
            <a:extLst>
              <a:ext uri="{FF2B5EF4-FFF2-40B4-BE49-F238E27FC236}">
                <a16:creationId xmlns:a16="http://schemas.microsoft.com/office/drawing/2014/main" id="{4713FFA3-6BC5-4EFB-8343-10C69D50E236}"/>
              </a:ext>
            </a:extLst>
          </p:cNvPr>
          <p:cNvPicPr>
            <a:picLocks noChangeAspect="1"/>
          </p:cNvPicPr>
          <p:nvPr/>
        </p:nvPicPr>
        <p:blipFill>
          <a:blip r:embed="rId13">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16975" y="3984445"/>
            <a:ext cx="1937094" cy="1937094"/>
          </a:xfrm>
          <a:prstGeom prst="rect">
            <a:avLst/>
          </a:prstGeom>
        </p:spPr>
      </p:pic>
      <p:pic>
        <p:nvPicPr>
          <p:cNvPr id="35" name="圖形 34" descr="資料庫">
            <a:extLst>
              <a:ext uri="{FF2B5EF4-FFF2-40B4-BE49-F238E27FC236}">
                <a16:creationId xmlns:a16="http://schemas.microsoft.com/office/drawing/2014/main" id="{1C6DFA4A-0429-46F6-B723-77CCA26478DF}"/>
              </a:ext>
            </a:extLst>
          </p:cNvPr>
          <p:cNvPicPr>
            <a:picLocks noChangeAspect="1"/>
          </p:cNvPicPr>
          <p:nvPr/>
        </p:nvPicPr>
        <p:blipFill>
          <a:blip r:embed="rId15">
            <a:extLst>
              <a:ext uri="{28A0092B-C50C-407E-A947-70E740481C1C}">
                <a14:useLocalDpi xmlns:a14="http://schemas.microsoft.com/office/drawing/2010/main" val="0"/>
              </a:ext>
              <a:ext uri="{96DAC541-7B7A-43D3-8B79-37D633B846F1}">
                <asvg:svgBlip xmlns:asvg="http://schemas.microsoft.com/office/drawing/2016/SVG/main" r:embed="rId16"/>
              </a:ext>
            </a:extLst>
          </a:blip>
          <a:stretch>
            <a:fillRect/>
          </a:stretch>
        </p:blipFill>
        <p:spPr>
          <a:xfrm>
            <a:off x="550053" y="4522507"/>
            <a:ext cx="601216" cy="601216"/>
          </a:xfrm>
          <a:prstGeom prst="rect">
            <a:avLst/>
          </a:prstGeom>
        </p:spPr>
      </p:pic>
      <p:sp>
        <p:nvSpPr>
          <p:cNvPr id="36" name="矩形 35">
            <a:extLst>
              <a:ext uri="{FF2B5EF4-FFF2-40B4-BE49-F238E27FC236}">
                <a16:creationId xmlns:a16="http://schemas.microsoft.com/office/drawing/2014/main" id="{A7A26BD5-C90D-490A-B335-4305D1018F75}"/>
              </a:ext>
            </a:extLst>
          </p:cNvPr>
          <p:cNvSpPr/>
          <p:nvPr/>
        </p:nvSpPr>
        <p:spPr>
          <a:xfrm>
            <a:off x="153213" y="5083757"/>
            <a:ext cx="1539203" cy="307777"/>
          </a:xfrm>
          <a:prstGeom prst="rect">
            <a:avLst/>
          </a:prstGeom>
        </p:spPr>
        <p:txBody>
          <a:bodyPr wrap="none">
            <a:spAutoFit/>
          </a:bodyPr>
          <a:lstStyle/>
          <a:p>
            <a:pPr algn="ctr"/>
            <a:r>
              <a:rPr lang="en-US" altLang="zh-TW" sz="1400" dirty="0"/>
              <a:t>2</a:t>
            </a:r>
            <a:r>
              <a:rPr lang="zh-TW" altLang="en-US" sz="1400" dirty="0"/>
              <a:t>類電信雲端主機</a:t>
            </a:r>
            <a:endParaRPr lang="en-US" altLang="zh-TW" sz="1400" dirty="0"/>
          </a:p>
        </p:txBody>
      </p:sp>
      <p:pic>
        <p:nvPicPr>
          <p:cNvPr id="38" name="圖形 37" descr="信封">
            <a:extLst>
              <a:ext uri="{FF2B5EF4-FFF2-40B4-BE49-F238E27FC236}">
                <a16:creationId xmlns:a16="http://schemas.microsoft.com/office/drawing/2014/main" id="{50D26344-45CA-4BE3-B732-12CE5C49C6C3}"/>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627486" y="4123748"/>
            <a:ext cx="914400" cy="914400"/>
          </a:xfrm>
          <a:prstGeom prst="rect">
            <a:avLst/>
          </a:prstGeom>
        </p:spPr>
      </p:pic>
      <p:cxnSp>
        <p:nvCxnSpPr>
          <p:cNvPr id="39" name="接點: 肘形 38">
            <a:extLst>
              <a:ext uri="{FF2B5EF4-FFF2-40B4-BE49-F238E27FC236}">
                <a16:creationId xmlns:a16="http://schemas.microsoft.com/office/drawing/2014/main" id="{48814AD4-4B6A-490F-AC9F-ED75AAB4D29F}"/>
              </a:ext>
            </a:extLst>
          </p:cNvPr>
          <p:cNvCxnSpPr>
            <a:cxnSpLocks/>
            <a:stCxn id="5" idx="3"/>
            <a:endCxn id="38" idx="1"/>
          </p:cNvCxnSpPr>
          <p:nvPr/>
        </p:nvCxnSpPr>
        <p:spPr>
          <a:xfrm>
            <a:off x="1230847" y="3106760"/>
            <a:ext cx="2396639" cy="1474188"/>
          </a:xfrm>
          <a:prstGeom prst="bentConnector3">
            <a:avLst>
              <a:gd name="adj1" fmla="val 36164"/>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43" name="接點: 肘形 42">
            <a:extLst>
              <a:ext uri="{FF2B5EF4-FFF2-40B4-BE49-F238E27FC236}">
                <a16:creationId xmlns:a16="http://schemas.microsoft.com/office/drawing/2014/main" id="{BB5E54A6-CBBA-4D4B-B1F4-0B19EB9A0B21}"/>
              </a:ext>
            </a:extLst>
          </p:cNvPr>
          <p:cNvCxnSpPr>
            <a:cxnSpLocks/>
            <a:stCxn id="5" idx="3"/>
            <a:endCxn id="46" idx="1"/>
          </p:cNvCxnSpPr>
          <p:nvPr/>
        </p:nvCxnSpPr>
        <p:spPr>
          <a:xfrm>
            <a:off x="1230847" y="3106760"/>
            <a:ext cx="2392878" cy="2130885"/>
          </a:xfrm>
          <a:prstGeom prst="bentConnector3">
            <a:avLst>
              <a:gd name="adj1" fmla="val 41181"/>
            </a:avLst>
          </a:prstGeom>
          <a:ln w="38100">
            <a:tailEnd type="triangle"/>
          </a:ln>
        </p:spPr>
        <p:style>
          <a:lnRef idx="1">
            <a:schemeClr val="accent6"/>
          </a:lnRef>
          <a:fillRef idx="0">
            <a:schemeClr val="accent6"/>
          </a:fillRef>
          <a:effectRef idx="0">
            <a:schemeClr val="accent6"/>
          </a:effectRef>
          <a:fontRef idx="minor">
            <a:schemeClr val="tx1"/>
          </a:fontRef>
        </p:style>
      </p:cxnSp>
      <p:pic>
        <p:nvPicPr>
          <p:cNvPr id="46" name="圖形 45" descr="信封">
            <a:extLst>
              <a:ext uri="{FF2B5EF4-FFF2-40B4-BE49-F238E27FC236}">
                <a16:creationId xmlns:a16="http://schemas.microsoft.com/office/drawing/2014/main" id="{DC856248-5E21-45BA-B79C-8917606BEDB9}"/>
              </a:ext>
            </a:extLst>
          </p:cNvPr>
          <p:cNvPicPr>
            <a:picLocks noChangeAspect="1"/>
          </p:cNvPicPr>
          <p:nvPr/>
        </p:nvPicPr>
        <p:blipFill>
          <a:blip r:embed="rId17">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3623725" y="4780445"/>
            <a:ext cx="914400" cy="914400"/>
          </a:xfrm>
          <a:prstGeom prst="rect">
            <a:avLst/>
          </a:prstGeom>
        </p:spPr>
      </p:pic>
      <p:pic>
        <p:nvPicPr>
          <p:cNvPr id="57" name="圖形 56" descr="電子郵件">
            <a:extLst>
              <a:ext uri="{FF2B5EF4-FFF2-40B4-BE49-F238E27FC236}">
                <a16:creationId xmlns:a16="http://schemas.microsoft.com/office/drawing/2014/main" id="{E4F9F7A9-1F2E-4E38-B600-A23325248756}"/>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707434" y="4253051"/>
            <a:ext cx="662361" cy="662361"/>
          </a:xfrm>
          <a:prstGeom prst="rect">
            <a:avLst/>
          </a:prstGeom>
        </p:spPr>
      </p:pic>
      <p:pic>
        <p:nvPicPr>
          <p:cNvPr id="58" name="圖形 57" descr="電子郵件">
            <a:extLst>
              <a:ext uri="{FF2B5EF4-FFF2-40B4-BE49-F238E27FC236}">
                <a16:creationId xmlns:a16="http://schemas.microsoft.com/office/drawing/2014/main" id="{87229DE6-7D72-4CC7-99F8-B91B26E4F077}"/>
              </a:ext>
            </a:extLst>
          </p:cNvPr>
          <p:cNvPicPr>
            <a:picLocks noChangeAspect="1"/>
          </p:cNvPicPr>
          <p:nvPr/>
        </p:nvPicPr>
        <p:blipFill>
          <a:blip r:embed="rId19">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5688193" y="4896323"/>
            <a:ext cx="662361" cy="662361"/>
          </a:xfrm>
          <a:prstGeom prst="rect">
            <a:avLst/>
          </a:prstGeom>
        </p:spPr>
      </p:pic>
      <p:pic>
        <p:nvPicPr>
          <p:cNvPr id="60" name="圖形 59" descr="員工識別證">
            <a:extLst>
              <a:ext uri="{FF2B5EF4-FFF2-40B4-BE49-F238E27FC236}">
                <a16:creationId xmlns:a16="http://schemas.microsoft.com/office/drawing/2014/main" id="{AC47D05E-3987-4884-829F-5E1AC98E09ED}"/>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7898388" y="4111112"/>
            <a:ext cx="747723" cy="747723"/>
          </a:xfrm>
          <a:prstGeom prst="rect">
            <a:avLst/>
          </a:prstGeom>
        </p:spPr>
      </p:pic>
      <p:pic>
        <p:nvPicPr>
          <p:cNvPr id="61" name="圖形 60" descr="員工識別證">
            <a:extLst>
              <a:ext uri="{FF2B5EF4-FFF2-40B4-BE49-F238E27FC236}">
                <a16:creationId xmlns:a16="http://schemas.microsoft.com/office/drawing/2014/main" id="{ED839D6F-F12A-49BC-8F3F-C511505F221E}"/>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056529" y="4460701"/>
            <a:ext cx="747723" cy="747723"/>
          </a:xfrm>
          <a:prstGeom prst="rect">
            <a:avLst/>
          </a:prstGeom>
        </p:spPr>
      </p:pic>
      <p:pic>
        <p:nvPicPr>
          <p:cNvPr id="62" name="圖形 61" descr="員工識別證">
            <a:extLst>
              <a:ext uri="{FF2B5EF4-FFF2-40B4-BE49-F238E27FC236}">
                <a16:creationId xmlns:a16="http://schemas.microsoft.com/office/drawing/2014/main" id="{BAB2EF8B-844D-4283-8DC8-5EFC3EB0C9DC}"/>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8272249" y="4757668"/>
            <a:ext cx="747723" cy="747723"/>
          </a:xfrm>
          <a:prstGeom prst="rect">
            <a:avLst/>
          </a:prstGeom>
        </p:spPr>
      </p:pic>
      <p:cxnSp>
        <p:nvCxnSpPr>
          <p:cNvPr id="63" name="直線單箭頭接點 62">
            <a:extLst>
              <a:ext uri="{FF2B5EF4-FFF2-40B4-BE49-F238E27FC236}">
                <a16:creationId xmlns:a16="http://schemas.microsoft.com/office/drawing/2014/main" id="{0C4BA109-811F-4F92-9695-3C0AED57ADAA}"/>
              </a:ext>
            </a:extLst>
          </p:cNvPr>
          <p:cNvCxnSpPr>
            <a:cxnSpLocks/>
            <a:stCxn id="38" idx="3"/>
            <a:endCxn id="57" idx="1"/>
          </p:cNvCxnSpPr>
          <p:nvPr/>
        </p:nvCxnSpPr>
        <p:spPr>
          <a:xfrm>
            <a:off x="4541886" y="4580948"/>
            <a:ext cx="1165548" cy="3284"/>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67" name="直線單箭頭接點 66">
            <a:extLst>
              <a:ext uri="{FF2B5EF4-FFF2-40B4-BE49-F238E27FC236}">
                <a16:creationId xmlns:a16="http://schemas.microsoft.com/office/drawing/2014/main" id="{87FE96A9-F003-4221-8271-9BEFFF1915BF}"/>
              </a:ext>
            </a:extLst>
          </p:cNvPr>
          <p:cNvCxnSpPr>
            <a:cxnSpLocks/>
            <a:stCxn id="46" idx="3"/>
            <a:endCxn id="58" idx="1"/>
          </p:cNvCxnSpPr>
          <p:nvPr/>
        </p:nvCxnSpPr>
        <p:spPr>
          <a:xfrm flipV="1">
            <a:off x="4538125" y="5227504"/>
            <a:ext cx="1150068" cy="10141"/>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71" name="直線單箭頭接點 70">
            <a:extLst>
              <a:ext uri="{FF2B5EF4-FFF2-40B4-BE49-F238E27FC236}">
                <a16:creationId xmlns:a16="http://schemas.microsoft.com/office/drawing/2014/main" id="{2131825A-1320-406F-8EB7-3B3D63267EA4}"/>
              </a:ext>
            </a:extLst>
          </p:cNvPr>
          <p:cNvCxnSpPr>
            <a:cxnSpLocks/>
            <a:stCxn id="57" idx="3"/>
            <a:endCxn id="61" idx="1"/>
          </p:cNvCxnSpPr>
          <p:nvPr/>
        </p:nvCxnSpPr>
        <p:spPr>
          <a:xfrm>
            <a:off x="6369795" y="4584232"/>
            <a:ext cx="1686734" cy="250331"/>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cxnSp>
        <p:nvCxnSpPr>
          <p:cNvPr id="76" name="直線單箭頭接點 75">
            <a:extLst>
              <a:ext uri="{FF2B5EF4-FFF2-40B4-BE49-F238E27FC236}">
                <a16:creationId xmlns:a16="http://schemas.microsoft.com/office/drawing/2014/main" id="{1231E326-8C5A-4E8F-82E3-BBD07DD6C1B8}"/>
              </a:ext>
            </a:extLst>
          </p:cNvPr>
          <p:cNvCxnSpPr>
            <a:cxnSpLocks/>
            <a:stCxn id="58" idx="3"/>
            <a:endCxn id="61" idx="1"/>
          </p:cNvCxnSpPr>
          <p:nvPr/>
        </p:nvCxnSpPr>
        <p:spPr>
          <a:xfrm flipV="1">
            <a:off x="6350554" y="4834563"/>
            <a:ext cx="1705975" cy="392941"/>
          </a:xfrm>
          <a:prstGeom prst="straightConnector1">
            <a:avLst/>
          </a:prstGeom>
          <a:ln w="38100">
            <a:tailEnd type="triangle"/>
          </a:ln>
        </p:spPr>
        <p:style>
          <a:lnRef idx="1">
            <a:schemeClr val="accent6"/>
          </a:lnRef>
          <a:fillRef idx="0">
            <a:schemeClr val="accent6"/>
          </a:fillRef>
          <a:effectRef idx="0">
            <a:schemeClr val="accent6"/>
          </a:effectRef>
          <a:fontRef idx="minor">
            <a:schemeClr val="tx1"/>
          </a:fontRef>
        </p:style>
      </p:cxnSp>
      <p:sp>
        <p:nvSpPr>
          <p:cNvPr id="79" name="文字方塊 78">
            <a:extLst>
              <a:ext uri="{FF2B5EF4-FFF2-40B4-BE49-F238E27FC236}">
                <a16:creationId xmlns:a16="http://schemas.microsoft.com/office/drawing/2014/main" id="{11D13E98-179B-493F-AC44-891625261744}"/>
              </a:ext>
            </a:extLst>
          </p:cNvPr>
          <p:cNvSpPr txBox="1"/>
          <p:nvPr/>
        </p:nvSpPr>
        <p:spPr>
          <a:xfrm>
            <a:off x="5526284" y="3062267"/>
            <a:ext cx="2752998" cy="1200329"/>
          </a:xfrm>
          <a:prstGeom prst="rect">
            <a:avLst/>
          </a:prstGeom>
          <a:noFill/>
          <a:ln>
            <a:solidFill>
              <a:schemeClr val="accent6"/>
            </a:solidFill>
          </a:ln>
        </p:spPr>
        <p:txBody>
          <a:bodyPr wrap="square" rtlCol="0">
            <a:spAutoFit/>
          </a:bodyPr>
          <a:lstStyle/>
          <a:p>
            <a:r>
              <a:rPr lang="zh-TW" altLang="en-US" dirty="0"/>
              <a:t>於</a:t>
            </a:r>
            <a:r>
              <a:rPr lang="en-US" altLang="zh-TW" dirty="0"/>
              <a:t>113</a:t>
            </a:r>
            <a:r>
              <a:rPr lang="zh-TW" altLang="en-US" dirty="0"/>
              <a:t>年</a:t>
            </a:r>
            <a:r>
              <a:rPr lang="en-US" altLang="zh-TW" dirty="0"/>
              <a:t>11</a:t>
            </a:r>
            <a:r>
              <a:rPr lang="zh-TW" altLang="en-US" dirty="0"/>
              <a:t>月至</a:t>
            </a:r>
            <a:r>
              <a:rPr lang="en-US" altLang="zh-TW" dirty="0"/>
              <a:t>114</a:t>
            </a:r>
            <a:r>
              <a:rPr lang="zh-TW" altLang="en-US" dirty="0"/>
              <a:t>年</a:t>
            </a:r>
            <a:r>
              <a:rPr lang="en-US" altLang="zh-TW" dirty="0"/>
              <a:t>1</a:t>
            </a:r>
            <a:r>
              <a:rPr lang="zh-TW" altLang="en-US" dirty="0"/>
              <a:t>月，駭客取得少數教育單位電子信箱，散佈釣魚郵件意圖取得更多學校帳號密碼。</a:t>
            </a:r>
          </a:p>
        </p:txBody>
      </p:sp>
      <p:cxnSp>
        <p:nvCxnSpPr>
          <p:cNvPr id="81" name="直線單箭頭接點 80">
            <a:extLst>
              <a:ext uri="{FF2B5EF4-FFF2-40B4-BE49-F238E27FC236}">
                <a16:creationId xmlns:a16="http://schemas.microsoft.com/office/drawing/2014/main" id="{05710FF9-2A47-44FE-B4BA-799FE380E3F8}"/>
              </a:ext>
            </a:extLst>
          </p:cNvPr>
          <p:cNvCxnSpPr>
            <a:stCxn id="34" idx="3"/>
            <a:endCxn id="8" idx="1"/>
          </p:cNvCxnSpPr>
          <p:nvPr/>
        </p:nvCxnSpPr>
        <p:spPr>
          <a:xfrm flipV="1">
            <a:off x="1954069" y="2071875"/>
            <a:ext cx="1753835" cy="2881117"/>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82" name="直線單箭頭接點 81">
            <a:extLst>
              <a:ext uri="{FF2B5EF4-FFF2-40B4-BE49-F238E27FC236}">
                <a16:creationId xmlns:a16="http://schemas.microsoft.com/office/drawing/2014/main" id="{0988CB87-FB00-40E6-B3EE-23128251F6D0}"/>
              </a:ext>
            </a:extLst>
          </p:cNvPr>
          <p:cNvCxnSpPr>
            <a:cxnSpLocks/>
            <a:stCxn id="34" idx="3"/>
            <a:endCxn id="10" idx="1"/>
          </p:cNvCxnSpPr>
          <p:nvPr/>
        </p:nvCxnSpPr>
        <p:spPr>
          <a:xfrm flipV="1">
            <a:off x="1954069" y="2938765"/>
            <a:ext cx="1752995" cy="2014227"/>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85" name="直線單箭頭接點 84">
            <a:extLst>
              <a:ext uri="{FF2B5EF4-FFF2-40B4-BE49-F238E27FC236}">
                <a16:creationId xmlns:a16="http://schemas.microsoft.com/office/drawing/2014/main" id="{F0D64473-7BA0-4000-BBDA-783AD52CDC38}"/>
              </a:ext>
            </a:extLst>
          </p:cNvPr>
          <p:cNvCxnSpPr>
            <a:cxnSpLocks/>
            <a:stCxn id="34" idx="3"/>
            <a:endCxn id="12" idx="1"/>
          </p:cNvCxnSpPr>
          <p:nvPr/>
        </p:nvCxnSpPr>
        <p:spPr>
          <a:xfrm flipV="1">
            <a:off x="1954069" y="3686487"/>
            <a:ext cx="1752996" cy="1266505"/>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88" name="直線單箭頭接點 87">
            <a:extLst>
              <a:ext uri="{FF2B5EF4-FFF2-40B4-BE49-F238E27FC236}">
                <a16:creationId xmlns:a16="http://schemas.microsoft.com/office/drawing/2014/main" id="{3C19FC53-9D35-4064-B408-7ECAD716E418}"/>
              </a:ext>
            </a:extLst>
          </p:cNvPr>
          <p:cNvCxnSpPr>
            <a:cxnSpLocks/>
            <a:stCxn id="34" idx="3"/>
            <a:endCxn id="38" idx="1"/>
          </p:cNvCxnSpPr>
          <p:nvPr/>
        </p:nvCxnSpPr>
        <p:spPr>
          <a:xfrm flipV="1">
            <a:off x="1954069" y="4580948"/>
            <a:ext cx="1673417" cy="372044"/>
          </a:xfrm>
          <a:prstGeom prst="straightConnector1">
            <a:avLst/>
          </a:prstGeom>
          <a:ln w="3810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92" name="文字方塊 91">
            <a:extLst>
              <a:ext uri="{FF2B5EF4-FFF2-40B4-BE49-F238E27FC236}">
                <a16:creationId xmlns:a16="http://schemas.microsoft.com/office/drawing/2014/main" id="{6F24635E-8DFA-421B-A398-4BA2B3F21595}"/>
              </a:ext>
            </a:extLst>
          </p:cNvPr>
          <p:cNvSpPr txBox="1"/>
          <p:nvPr/>
        </p:nvSpPr>
        <p:spPr>
          <a:xfrm>
            <a:off x="264501" y="5539280"/>
            <a:ext cx="3816424" cy="923330"/>
          </a:xfrm>
          <a:prstGeom prst="rect">
            <a:avLst/>
          </a:prstGeom>
          <a:noFill/>
          <a:ln>
            <a:solidFill>
              <a:srgbClr val="FFFF00"/>
            </a:solidFill>
          </a:ln>
        </p:spPr>
        <p:txBody>
          <a:bodyPr wrap="square" rtlCol="0">
            <a:spAutoFit/>
          </a:bodyPr>
          <a:lstStyle/>
          <a:p>
            <a:r>
              <a:rPr lang="zh-TW" altLang="en-US" dirty="0"/>
              <a:t>向遭駭客利用作為攻擊跳板的</a:t>
            </a:r>
            <a:r>
              <a:rPr lang="en-US" altLang="zh-TW" dirty="0"/>
              <a:t>VPS</a:t>
            </a:r>
            <a:r>
              <a:rPr lang="zh-TW" altLang="en-US" dirty="0"/>
              <a:t>查知，該申租客戶為中國一間</a:t>
            </a:r>
            <a:r>
              <a:rPr lang="en-US" altLang="zh-TW" dirty="0"/>
              <a:t>VPS</a:t>
            </a:r>
            <a:r>
              <a:rPr lang="zh-TW" altLang="en-US" dirty="0"/>
              <a:t>業者，故推判駭客應是隱匿於中國。</a:t>
            </a:r>
          </a:p>
        </p:txBody>
      </p:sp>
    </p:spTree>
    <p:extLst>
      <p:ext uri="{BB962C8B-B14F-4D97-AF65-F5344CB8AC3E}">
        <p14:creationId xmlns:p14="http://schemas.microsoft.com/office/powerpoint/2010/main" val="13645351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內容版面配置區 1">
            <a:extLst>
              <a:ext uri="{FF2B5EF4-FFF2-40B4-BE49-F238E27FC236}">
                <a16:creationId xmlns:a16="http://schemas.microsoft.com/office/drawing/2014/main" id="{291763AD-C457-48FD-AF80-6C98015F03F3}"/>
              </a:ext>
            </a:extLst>
          </p:cNvPr>
          <p:cNvSpPr>
            <a:spLocks noGrp="1"/>
          </p:cNvSpPr>
          <p:nvPr>
            <p:ph idx="1"/>
          </p:nvPr>
        </p:nvSpPr>
        <p:spPr/>
        <p:txBody>
          <a:bodyPr/>
          <a:lstStyle/>
          <a:p>
            <a:r>
              <a:rPr lang="en-US" altLang="zh-TW" dirty="0" err="1"/>
              <a:t>IoC</a:t>
            </a:r>
            <a:endParaRPr lang="en-US" altLang="zh-TW" dirty="0"/>
          </a:p>
          <a:p>
            <a:pPr lvl="1"/>
            <a:r>
              <a:rPr lang="zh-TW" altLang="en-US" dirty="0"/>
              <a:t>惡意</a:t>
            </a:r>
            <a:r>
              <a:rPr lang="en-US" altLang="zh-TW" dirty="0"/>
              <a:t>IP</a:t>
            </a:r>
            <a:endParaRPr lang="zh-TW" altLang="en-US" dirty="0"/>
          </a:p>
        </p:txBody>
      </p:sp>
      <p:sp>
        <p:nvSpPr>
          <p:cNvPr id="3" name="標題 2">
            <a:extLst>
              <a:ext uri="{FF2B5EF4-FFF2-40B4-BE49-F238E27FC236}">
                <a16:creationId xmlns:a16="http://schemas.microsoft.com/office/drawing/2014/main" id="{A51C5C7D-2161-4D1C-8F6C-9EA946A4A67B}"/>
              </a:ext>
            </a:extLst>
          </p:cNvPr>
          <p:cNvSpPr>
            <a:spLocks noGrp="1"/>
          </p:cNvSpPr>
          <p:nvPr>
            <p:ph type="title"/>
          </p:nvPr>
        </p:nvSpPr>
        <p:spPr/>
        <p:txBody>
          <a:bodyPr>
            <a:normAutofit/>
          </a:bodyPr>
          <a:lstStyle/>
          <a:p>
            <a:r>
              <a:rPr lang="zh-TW" altLang="en-US" dirty="0"/>
              <a:t>●●局●●驗證系統遭駭案</a:t>
            </a:r>
          </a:p>
        </p:txBody>
      </p:sp>
      <p:graphicFrame>
        <p:nvGraphicFramePr>
          <p:cNvPr id="7" name="表格 6">
            <a:extLst>
              <a:ext uri="{FF2B5EF4-FFF2-40B4-BE49-F238E27FC236}">
                <a16:creationId xmlns:a16="http://schemas.microsoft.com/office/drawing/2014/main" id="{144AAC5C-6E89-4578-9C2E-06F90C1A2FD5}"/>
              </a:ext>
            </a:extLst>
          </p:cNvPr>
          <p:cNvGraphicFramePr>
            <a:graphicFrameLocks noGrp="1"/>
          </p:cNvGraphicFramePr>
          <p:nvPr>
            <p:extLst>
              <p:ext uri="{D42A27DB-BD31-4B8C-83A1-F6EECF244321}">
                <p14:modId xmlns:p14="http://schemas.microsoft.com/office/powerpoint/2010/main" val="1735288381"/>
              </p:ext>
            </p:extLst>
          </p:nvPr>
        </p:nvGraphicFramePr>
        <p:xfrm>
          <a:off x="1259632" y="2738960"/>
          <a:ext cx="6768752" cy="3470349"/>
        </p:xfrm>
        <a:graphic>
          <a:graphicData uri="http://schemas.openxmlformats.org/drawingml/2006/table">
            <a:tbl>
              <a:tblPr>
                <a:tableStyleId>{69CF1AB2-1976-4502-BF36-3FF5EA218861}</a:tableStyleId>
              </a:tblPr>
              <a:tblGrid>
                <a:gridCol w="4176464">
                  <a:extLst>
                    <a:ext uri="{9D8B030D-6E8A-4147-A177-3AD203B41FA5}">
                      <a16:colId xmlns:a16="http://schemas.microsoft.com/office/drawing/2014/main" val="4053032231"/>
                    </a:ext>
                  </a:extLst>
                </a:gridCol>
                <a:gridCol w="2592288">
                  <a:extLst>
                    <a:ext uri="{9D8B030D-6E8A-4147-A177-3AD203B41FA5}">
                      <a16:colId xmlns:a16="http://schemas.microsoft.com/office/drawing/2014/main" val="2347128079"/>
                    </a:ext>
                  </a:extLst>
                </a:gridCol>
              </a:tblGrid>
              <a:tr h="110408">
                <a:tc>
                  <a:txBody>
                    <a:bodyPr/>
                    <a:lstStyle/>
                    <a:p>
                      <a:pPr marL="0" algn="l" rtl="0" eaLnBrk="1" fontAlgn="ctr" latinLnBrk="0" hangingPunct="1"/>
                      <a:r>
                        <a:rPr kumimoji="0" lang="en-US" altLang="zh-TW" b="1" kern="1200" dirty="0">
                          <a:solidFill>
                            <a:schemeClr val="lt1"/>
                          </a:solidFill>
                          <a:latin typeface="+mn-lt"/>
                          <a:ea typeface="+mn-ea"/>
                          <a:cs typeface="+mn-cs"/>
                        </a:rPr>
                        <a:t>IP</a:t>
                      </a:r>
                      <a:endParaRPr kumimoji="0" lang="en-US" b="1" kern="1200" dirty="0">
                        <a:solidFill>
                          <a:schemeClr val="lt1"/>
                        </a:solidFill>
                        <a:latin typeface="+mn-lt"/>
                        <a:ea typeface="+mn-ea"/>
                        <a:cs typeface="+mn-cs"/>
                      </a:endParaRPr>
                    </a:p>
                  </a:txBody>
                  <a:tcPr marL="3759" marR="3759" marT="3759" marB="0" anchor="ctr">
                    <a:solidFill>
                      <a:schemeClr val="bg2">
                        <a:lumMod val="60000"/>
                        <a:lumOff val="40000"/>
                      </a:schemeClr>
                    </a:solidFill>
                  </a:tcPr>
                </a:tc>
                <a:tc>
                  <a:txBody>
                    <a:bodyPr/>
                    <a:lstStyle/>
                    <a:p>
                      <a:pPr marL="0" algn="l" rtl="0" eaLnBrk="1" fontAlgn="ctr" latinLnBrk="0" hangingPunct="1"/>
                      <a:r>
                        <a:rPr kumimoji="0" lang="zh-TW" altLang="en-US" b="1" kern="1200" dirty="0">
                          <a:solidFill>
                            <a:schemeClr val="lt1"/>
                          </a:solidFill>
                          <a:latin typeface="+mn-lt"/>
                          <a:ea typeface="+mn-ea"/>
                          <a:cs typeface="+mn-cs"/>
                        </a:rPr>
                        <a:t>國別</a:t>
                      </a:r>
                      <a:endParaRPr kumimoji="0" lang="en-US" b="1" kern="1200" dirty="0">
                        <a:solidFill>
                          <a:schemeClr val="lt1"/>
                        </a:solidFill>
                        <a:latin typeface="+mn-lt"/>
                        <a:ea typeface="+mn-ea"/>
                        <a:cs typeface="+mn-cs"/>
                      </a:endParaRPr>
                    </a:p>
                  </a:txBody>
                  <a:tcPr marL="3759" marR="3759" marT="3759" marB="0" anchor="ctr">
                    <a:solidFill>
                      <a:schemeClr val="bg2">
                        <a:lumMod val="60000"/>
                        <a:lumOff val="40000"/>
                      </a:schemeClr>
                    </a:solidFill>
                  </a:tcPr>
                </a:tc>
                <a:extLst>
                  <a:ext uri="{0D108BD9-81ED-4DB2-BD59-A6C34878D82A}">
                    <a16:rowId xmlns:a16="http://schemas.microsoft.com/office/drawing/2014/main" val="3148260750"/>
                  </a:ext>
                </a:extLst>
              </a:tr>
              <a:tr h="148109">
                <a:tc>
                  <a:txBody>
                    <a:bodyPr/>
                    <a:lstStyle/>
                    <a:p>
                      <a:pPr marL="0" algn="l" rtl="0" eaLnBrk="1"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52.187.171.183</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7780" marR="17780" marT="0" marB="0" anchor="ctr"/>
                </a:tc>
                <a:tc>
                  <a:txBody>
                    <a:bodyPr/>
                    <a:lstStyle/>
                    <a:p>
                      <a:pPr marL="0" algn="l" rtl="0" eaLnBrk="1" fontAlgn="ctr"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SG</a:t>
                      </a:r>
                      <a:endPar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759" marR="3759" marT="3759" marB="0" anchor="ctr"/>
                </a:tc>
                <a:extLst>
                  <a:ext uri="{0D108BD9-81ED-4DB2-BD59-A6C34878D82A}">
                    <a16:rowId xmlns:a16="http://schemas.microsoft.com/office/drawing/2014/main" val="3124228027"/>
                  </a:ext>
                </a:extLst>
              </a:tr>
              <a:tr h="148109">
                <a:tc>
                  <a:txBody>
                    <a:bodyPr/>
                    <a:lstStyle/>
                    <a:p>
                      <a:pPr marL="0" algn="l" rtl="0" eaLnBrk="1"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129.151.159.27</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7780" marR="17780" marT="0" marB="0" anchor="ctr"/>
                </a:tc>
                <a:tc>
                  <a:txBody>
                    <a:bodyPr/>
                    <a:lstStyle/>
                    <a:p>
                      <a:pPr marL="0" algn="l" rtl="0" eaLnBrk="1" fontAlgn="ctr"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SA</a:t>
                      </a:r>
                      <a:endPar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759" marR="3759" marT="3759" marB="0" anchor="ctr"/>
                </a:tc>
                <a:extLst>
                  <a:ext uri="{0D108BD9-81ED-4DB2-BD59-A6C34878D82A}">
                    <a16:rowId xmlns:a16="http://schemas.microsoft.com/office/drawing/2014/main" val="2229506831"/>
                  </a:ext>
                </a:extLst>
              </a:tr>
              <a:tr h="148109">
                <a:tc>
                  <a:txBody>
                    <a:bodyPr/>
                    <a:lstStyle/>
                    <a:p>
                      <a:pPr marL="0" algn="l" rtl="0" eaLnBrk="1"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2407:cdc0:a99f:d750:956b:89c3:d6c1:6178</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7780" marR="17780" marT="0" marB="0" anchor="ctr"/>
                </a:tc>
                <a:tc>
                  <a:txBody>
                    <a:bodyPr/>
                    <a:lstStyle/>
                    <a:p>
                      <a:pPr marL="0" algn="l" rtl="0" eaLnBrk="1" fontAlgn="ctr"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HK</a:t>
                      </a:r>
                      <a:endPar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759" marR="3759" marT="3759" marB="0" anchor="ctr"/>
                </a:tc>
                <a:extLst>
                  <a:ext uri="{0D108BD9-81ED-4DB2-BD59-A6C34878D82A}">
                    <a16:rowId xmlns:a16="http://schemas.microsoft.com/office/drawing/2014/main" val="3445843943"/>
                  </a:ext>
                </a:extLst>
              </a:tr>
              <a:tr h="148109">
                <a:tc>
                  <a:txBody>
                    <a:bodyPr/>
                    <a:lstStyle/>
                    <a:p>
                      <a:pPr marL="0" algn="l" rtl="0" eaLnBrk="1"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180.94.179.66</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7780" marR="17780" marT="0" marB="0" anchor="ctr"/>
                </a:tc>
                <a:tc>
                  <a:txBody>
                    <a:bodyPr/>
                    <a:lstStyle/>
                    <a:p>
                      <a:pPr marL="0" algn="l" rtl="0" eaLnBrk="1" fontAlgn="ctr"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MO</a:t>
                      </a:r>
                      <a:endPar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759" marR="3759" marT="3759" marB="0" anchor="ctr"/>
                </a:tc>
                <a:extLst>
                  <a:ext uri="{0D108BD9-81ED-4DB2-BD59-A6C34878D82A}">
                    <a16:rowId xmlns:a16="http://schemas.microsoft.com/office/drawing/2014/main" val="3551731296"/>
                  </a:ext>
                </a:extLst>
              </a:tr>
              <a:tr h="148109">
                <a:tc>
                  <a:txBody>
                    <a:bodyPr/>
                    <a:lstStyle/>
                    <a:p>
                      <a:pPr marL="0" algn="l" rtl="0" eaLnBrk="1"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163.152.10.117</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7780" marR="17780" marT="0" marB="0" anchor="ctr"/>
                </a:tc>
                <a:tc>
                  <a:txBody>
                    <a:bodyPr/>
                    <a:lstStyle/>
                    <a:p>
                      <a:pPr marL="0" algn="l" rtl="0" eaLnBrk="1" fontAlgn="ctr"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KR</a:t>
                      </a:r>
                      <a:endPar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759" marR="3759" marT="3759" marB="0" anchor="ctr"/>
                </a:tc>
                <a:extLst>
                  <a:ext uri="{0D108BD9-81ED-4DB2-BD59-A6C34878D82A}">
                    <a16:rowId xmlns:a16="http://schemas.microsoft.com/office/drawing/2014/main" val="2187341211"/>
                  </a:ext>
                </a:extLst>
              </a:tr>
              <a:tr h="148109">
                <a:tc>
                  <a:txBody>
                    <a:bodyPr/>
                    <a:lstStyle/>
                    <a:p>
                      <a:pPr marL="0" algn="l" rtl="0" eaLnBrk="1"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80.251.153.93</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7780" marR="17780" marT="0" marB="0" anchor="ctr"/>
                </a:tc>
                <a:tc>
                  <a:txBody>
                    <a:bodyPr/>
                    <a:lstStyle/>
                    <a:p>
                      <a:pPr marL="0" algn="l" rtl="0" eaLnBrk="1" fontAlgn="ctr"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NL</a:t>
                      </a:r>
                      <a:endPar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3759" marR="3759" marT="3759" marB="0" anchor="ctr"/>
                </a:tc>
                <a:extLst>
                  <a:ext uri="{0D108BD9-81ED-4DB2-BD59-A6C34878D82A}">
                    <a16:rowId xmlns:a16="http://schemas.microsoft.com/office/drawing/2014/main" val="4096928996"/>
                  </a:ext>
                </a:extLst>
              </a:tr>
              <a:tr h="148109">
                <a:tc>
                  <a:txBody>
                    <a:bodyPr/>
                    <a:lstStyle/>
                    <a:p>
                      <a:pPr marL="0" algn="l" rtl="0" eaLnBrk="1"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77.89.200.10</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7780" marR="17780" marT="0" marB="0" anchor="ctr"/>
                </a:tc>
                <a:tc>
                  <a:txBody>
                    <a:bodyPr/>
                    <a:lstStyle/>
                    <a:p>
                      <a:pPr marL="0" algn="l" rtl="0" eaLnBrk="1" fontAlgn="ctr" latinLnBrk="0" hangingPunct="1">
                        <a:lnSpc>
                          <a:spcPct val="115000"/>
                        </a:lnSpc>
                        <a:spcAft>
                          <a:spcPts val="0"/>
                        </a:spcAft>
                      </a:pPr>
                      <a:r>
                        <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MD</a:t>
                      </a:r>
                    </a:p>
                  </a:txBody>
                  <a:tcPr marL="3759" marR="3759" marT="3759" marB="0" anchor="ctr"/>
                </a:tc>
                <a:extLst>
                  <a:ext uri="{0D108BD9-81ED-4DB2-BD59-A6C34878D82A}">
                    <a16:rowId xmlns:a16="http://schemas.microsoft.com/office/drawing/2014/main" val="2349166752"/>
                  </a:ext>
                </a:extLst>
              </a:tr>
              <a:tr h="148109">
                <a:tc>
                  <a:txBody>
                    <a:bodyPr/>
                    <a:lstStyle/>
                    <a:p>
                      <a:pPr marL="0" algn="l" rtl="0" eaLnBrk="1"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43.135.142.37</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7780" marR="17780" marT="0" marB="0" anchor="ctr"/>
                </a:tc>
                <a:tc>
                  <a:txBody>
                    <a:bodyPr/>
                    <a:lstStyle/>
                    <a:p>
                      <a:pPr marL="0" algn="l" rtl="0" eaLnBrk="1" fontAlgn="ctr" latinLnBrk="0" hangingPunct="1">
                        <a:lnSpc>
                          <a:spcPct val="115000"/>
                        </a:lnSpc>
                        <a:spcAft>
                          <a:spcPts val="0"/>
                        </a:spcAft>
                      </a:pPr>
                      <a:r>
                        <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US</a:t>
                      </a:r>
                    </a:p>
                  </a:txBody>
                  <a:tcPr marL="3759" marR="3759" marT="3759" marB="0" anchor="ctr"/>
                </a:tc>
                <a:extLst>
                  <a:ext uri="{0D108BD9-81ED-4DB2-BD59-A6C34878D82A}">
                    <a16:rowId xmlns:a16="http://schemas.microsoft.com/office/drawing/2014/main" val="2867278654"/>
                  </a:ext>
                </a:extLst>
              </a:tr>
              <a:tr h="148109">
                <a:tc>
                  <a:txBody>
                    <a:bodyPr/>
                    <a:lstStyle/>
                    <a:p>
                      <a:pPr marL="0" algn="l" rtl="0" eaLnBrk="1"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193.34.212.75</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7780" marR="17780" marT="0" marB="0" anchor="ctr"/>
                </a:tc>
                <a:tc>
                  <a:txBody>
                    <a:bodyPr/>
                    <a:lstStyle/>
                    <a:p>
                      <a:pPr marL="0" algn="l" rtl="0" eaLnBrk="1" fontAlgn="ctr" latinLnBrk="0" hangingPunct="1">
                        <a:lnSpc>
                          <a:spcPct val="115000"/>
                        </a:lnSpc>
                        <a:spcAft>
                          <a:spcPts val="0"/>
                        </a:spcAft>
                      </a:pPr>
                      <a:r>
                        <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PL</a:t>
                      </a:r>
                    </a:p>
                  </a:txBody>
                  <a:tcPr marL="3759" marR="3759" marT="3759" marB="0" anchor="ctr"/>
                </a:tc>
                <a:extLst>
                  <a:ext uri="{0D108BD9-81ED-4DB2-BD59-A6C34878D82A}">
                    <a16:rowId xmlns:a16="http://schemas.microsoft.com/office/drawing/2014/main" val="3807571032"/>
                  </a:ext>
                </a:extLst>
              </a:tr>
              <a:tr h="148109">
                <a:tc>
                  <a:txBody>
                    <a:bodyPr/>
                    <a:lstStyle/>
                    <a:p>
                      <a:pPr marL="0" algn="l" rtl="0" eaLnBrk="1" latinLnBrk="0" hangingPunct="1">
                        <a:lnSpc>
                          <a:spcPct val="115000"/>
                        </a:lnSpc>
                        <a:spcAft>
                          <a:spcPts val="0"/>
                        </a:spcAft>
                      </a:pPr>
                      <a:r>
                        <a:rPr kumimoji="0" lang="en-US" altLang="zh-TW" sz="1800" kern="100" baseline="0" dirty="0">
                          <a:solidFill>
                            <a:schemeClr val="dk1"/>
                          </a:solidFill>
                          <a:effectLst/>
                          <a:latin typeface="Times New Roman" panose="02020603050405020304" pitchFamily="18" charset="0"/>
                          <a:ea typeface="+mn-ea"/>
                          <a:cs typeface="Times New Roman" panose="02020603050405020304" pitchFamily="18" charset="0"/>
                        </a:rPr>
                        <a:t>185.16.39.104</a:t>
                      </a:r>
                      <a:endParaRPr kumimoji="0" lang="zh-TW" alt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endParaRPr>
                    </a:p>
                  </a:txBody>
                  <a:tcPr marL="17780" marR="17780" marT="0" marB="0" anchor="ctr"/>
                </a:tc>
                <a:tc>
                  <a:txBody>
                    <a:bodyPr/>
                    <a:lstStyle/>
                    <a:p>
                      <a:pPr marL="0" algn="l" rtl="0" eaLnBrk="1" fontAlgn="ctr" latinLnBrk="0" hangingPunct="1">
                        <a:lnSpc>
                          <a:spcPct val="115000"/>
                        </a:lnSpc>
                        <a:spcAft>
                          <a:spcPts val="0"/>
                        </a:spcAft>
                      </a:pPr>
                      <a:r>
                        <a:rPr kumimoji="0" lang="en-US" sz="1800" kern="100" baseline="0" dirty="0">
                          <a:solidFill>
                            <a:schemeClr val="dk1"/>
                          </a:solidFill>
                          <a:effectLst/>
                          <a:latin typeface="Times New Roman" panose="02020603050405020304" pitchFamily="18" charset="0"/>
                          <a:ea typeface="微軟正黑體" panose="020B0604030504040204" pitchFamily="34" charset="-120"/>
                          <a:cs typeface="Times New Roman" panose="02020603050405020304" pitchFamily="18" charset="0"/>
                        </a:rPr>
                        <a:t>PL</a:t>
                      </a:r>
                    </a:p>
                  </a:txBody>
                  <a:tcPr marL="3759" marR="3759" marT="3759" marB="0" anchor="ctr"/>
                </a:tc>
                <a:extLst>
                  <a:ext uri="{0D108BD9-81ED-4DB2-BD59-A6C34878D82A}">
                    <a16:rowId xmlns:a16="http://schemas.microsoft.com/office/drawing/2014/main" val="805029021"/>
                  </a:ext>
                </a:extLst>
              </a:tr>
            </a:tbl>
          </a:graphicData>
        </a:graphic>
      </p:graphicFrame>
    </p:spTree>
    <p:extLst>
      <p:ext uri="{BB962C8B-B14F-4D97-AF65-F5344CB8AC3E}">
        <p14:creationId xmlns:p14="http://schemas.microsoft.com/office/powerpoint/2010/main" val="290540459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匯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中庸">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extLst>
    <a:ext uri="{05A4C25C-085E-4340-85A3-A5531E510DB2}">
      <thm15:themeFamily xmlns:thm15="http://schemas.microsoft.com/office/thememl/2012/main" name="深黑藍版" id="{F02724AE-534E-4FAE-AE36-FDC1BE729FFA}" vid="{8E7999C1-0447-4E6F-AA5E-D35A0BAA490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62586</TotalTime>
  <Words>3741</Words>
  <Application>Microsoft Office PowerPoint</Application>
  <PresentationFormat>如螢幕大小 (4:3)</PresentationFormat>
  <Paragraphs>306</Paragraphs>
  <Slides>41</Slides>
  <Notes>11</Notes>
  <HiddenSlides>0</HiddenSlides>
  <MMClips>0</MMClips>
  <ScaleCrop>false</ScaleCrop>
  <HeadingPairs>
    <vt:vector size="6" baseType="variant">
      <vt:variant>
        <vt:lpstr>使用字型</vt:lpstr>
      </vt:variant>
      <vt:variant>
        <vt:i4>13</vt:i4>
      </vt:variant>
      <vt:variant>
        <vt:lpstr>佈景主題</vt:lpstr>
      </vt:variant>
      <vt:variant>
        <vt:i4>1</vt:i4>
      </vt:variant>
      <vt:variant>
        <vt:lpstr>投影片標題</vt:lpstr>
      </vt:variant>
      <vt:variant>
        <vt:i4>41</vt:i4>
      </vt:variant>
    </vt:vector>
  </HeadingPairs>
  <TitlesOfParts>
    <vt:vector size="55" baseType="lpstr">
      <vt:lpstr>Microsoft JhengHei</vt:lpstr>
      <vt:lpstr>Microsoft JhengHei</vt:lpstr>
      <vt:lpstr>新細明體</vt:lpstr>
      <vt:lpstr>DFKai-SB</vt:lpstr>
      <vt:lpstr>DFKai-SB</vt:lpstr>
      <vt:lpstr>Arial</vt:lpstr>
      <vt:lpstr>Calibri</vt:lpstr>
      <vt:lpstr>Century Gothic</vt:lpstr>
      <vt:lpstr>Rockwell</vt:lpstr>
      <vt:lpstr>Times New Roman</vt:lpstr>
      <vt:lpstr>Verdana</vt:lpstr>
      <vt:lpstr>Wingdings 2</vt:lpstr>
      <vt:lpstr>Wingdings 3</vt:lpstr>
      <vt:lpstr>匯合</vt:lpstr>
      <vt:lpstr>115年第2季情資分享</vt:lpstr>
      <vt:lpstr>注意事項</vt:lpstr>
      <vt:lpstr>大綱</vt:lpstr>
      <vt:lpstr>●●局●●驗證系統遭駭案</vt:lpstr>
      <vt:lpstr>●●局●●驗證系統遭駭案</vt:lpstr>
      <vt:lpstr>●●局●●驗證系統遭駭案</vt:lpstr>
      <vt:lpstr>●●局●●驗證系統遭駭案</vt:lpstr>
      <vt:lpstr>●●局●●驗證系統遭駭案</vt:lpstr>
      <vt:lpstr>●●局●●驗證系統遭駭案</vt:lpstr>
      <vt:lpstr>●●局●●驗證系統遭駭案</vt:lpstr>
      <vt:lpstr>●●政府●●系統遭駭案</vt:lpstr>
      <vt:lpstr>●●政府●●系統遭駭案</vt:lpstr>
      <vt:lpstr>●●政府●●系統遭駭案</vt:lpstr>
      <vt:lpstr>●●政府●●系統遭駭案</vt:lpstr>
      <vt:lpstr>●●政府●●系統遭駭案</vt:lpstr>
      <vt:lpstr>●●政府●●系統遭駭案</vt:lpstr>
      <vt:lpstr>●●政府●●系統遭駭案</vt:lpstr>
      <vt:lpstr>●●政府●●系統遭駭案</vt:lpstr>
      <vt:lpstr>●●局遭社交工程郵件攻擊案</vt:lpstr>
      <vt:lpstr>●●局遭社交工程郵件攻擊案</vt:lpstr>
      <vt:lpstr>●●局遭社交工程郵件攻擊案</vt:lpstr>
      <vt:lpstr>●●局遭社交工程郵件攻擊案</vt:lpstr>
      <vt:lpstr>●●局遭社交工程郵件攻擊案</vt:lpstr>
      <vt:lpstr>本季重大事件及弱點</vt:lpstr>
      <vt:lpstr>弱點: CVE-2025-64446和CVE-2025-58034</vt:lpstr>
      <vt:lpstr>弱點: CVE-2025-64446和CVE-2025-58034</vt:lpstr>
      <vt:lpstr>弱點: CVE-2025-64446和CVE-2025-58034</vt:lpstr>
      <vt:lpstr>弱點: CVE-2025-64446和CVE-2025-58034</vt:lpstr>
      <vt:lpstr>弱點: CVE-2025-64446和CVE-2025-58034</vt:lpstr>
      <vt:lpstr>弱點: CVE-2025-64446和CVE-2025-58034</vt:lpstr>
      <vt:lpstr>弱點: CVE-2025-64446和CVE-2025-58034</vt:lpstr>
      <vt:lpstr>弱點：CVE-2025-59718、CVE-2025-59719</vt:lpstr>
      <vt:lpstr>弱點：CVE-2025-59718、CVE-2025-59719</vt:lpstr>
      <vt:lpstr>弱點：CVE-2025-59718、CVE-2025-59719</vt:lpstr>
      <vt:lpstr>弱點：CVE-2025-59718、CVE-2025-59719</vt:lpstr>
      <vt:lpstr>弱點：CVE-2025-59718、CVE-2025-59719</vt:lpstr>
      <vt:lpstr>弱點：CVE-2025-59718、CVE-2025-59719</vt:lpstr>
      <vt:lpstr>參考資料</vt:lpstr>
      <vt:lpstr>參考資料</vt:lpstr>
      <vt:lpstr>結論</vt:lpstr>
      <vt:lpstr>結論</vt:lpstr>
    </vt:vector>
  </TitlesOfParts>
  <Company>MJIB</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局長率員出訪美國及英國 「團結創新之旅」報告團結創新之旅</dc:title>
  <dc:creator>m42008</dc:creator>
  <cp:lastModifiedBy>陳調查官彥后</cp:lastModifiedBy>
  <cp:revision>1732</cp:revision>
  <cp:lastPrinted>2025-01-21T06:44:05Z</cp:lastPrinted>
  <dcterms:created xsi:type="dcterms:W3CDTF">2015-11-09T08:25:47Z</dcterms:created>
  <dcterms:modified xsi:type="dcterms:W3CDTF">2026-06-24T05:36:26Z</dcterms:modified>
</cp:coreProperties>
</file>